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p:scale>
          <a:sx n="67" d="100"/>
          <a:sy n="67" d="100"/>
        </p:scale>
        <p:origin x="452" y="-2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A8E7E6-D87C-4063-B349-FF0281C44A47}" type="datetimeFigureOut">
              <a:rPr lang="en-US" smtClean="0"/>
              <a:t>3/20/2021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A4BF23-2465-40FE-8C2B-82C90B690F46}" type="slidenum">
              <a:rPr lang="en-US" smtClean="0"/>
              <a:t>‹#›</a:t>
            </a:fld>
            <a:endParaRPr lang="en-US"/>
          </a:p>
        </p:txBody>
      </p:sp>
    </p:spTree>
    <p:extLst>
      <p:ext uri="{BB962C8B-B14F-4D97-AF65-F5344CB8AC3E}">
        <p14:creationId xmlns:p14="http://schemas.microsoft.com/office/powerpoint/2010/main" val="1178908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INTRODUCTION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American corporations operating in foreign countries face various challenges and opportunities which have attracted media attention over the years. Multinational corporations operating in a foreign country face the same opportunities and challenges that the domestic corporation is likely to face. The application of the marginal principle can help the corporation to maximize the profits based on the elasticity of demand on the products of the company. There are rapidly existing economies that present a major opportunity for multinational corporations to expand. Some of the economies which present a larger market share for multinational corporations include India, China, and Brazil. Companies that expand to foreign companies to exploit the new market opportunities are however faced with various risks such as fluctuations of exchange rates, a new taxation system as well as restrictions by the government such as tariffs and bans, and other challenges associated with language and culture. </a:t>
            </a:r>
          </a:p>
          <a:p>
            <a:r>
              <a:rPr lang="en-US" sz="1200" b="1" kern="1200" dirty="0" smtClean="0">
                <a:solidFill>
                  <a:schemeClr val="tx1"/>
                </a:solidFill>
                <a:effectLst/>
                <a:latin typeface="+mn-lt"/>
                <a:ea typeface="+mn-ea"/>
                <a:cs typeface="+mn-cs"/>
              </a:rPr>
              <a:t>OPPORTUNITIES FOR MULTINATIONAL COMPANIES IN GLOBAL ECONOMIES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Global Foods companies that expand to global economies can benefit from various opportunities. One of the major opportunities for the companies to expand the dressing category in different places of the world. The dressing category entails various products such as ketchup, mustard, mayonnaise as well as salad dressings. Although there are various challenges associated with companies making profits from this category, there are various opportunities presented by the nature of the market in the top global economies. </a:t>
            </a:r>
          </a:p>
          <a:p>
            <a:r>
              <a:rPr lang="en-US" sz="1200" kern="1200" dirty="0" smtClean="0">
                <a:solidFill>
                  <a:schemeClr val="tx1"/>
                </a:solidFill>
                <a:effectLst/>
                <a:latin typeface="+mn-lt"/>
                <a:ea typeface="+mn-ea"/>
                <a:cs typeface="+mn-cs"/>
              </a:rPr>
              <a:t>A high level of household penetration of the dressings products presents high opportunities. There is 75 percent and 98 percent penetration in the western European region and the Russian region respectively. Consumer habits are also a major market factor. Some consumers only use dressings on some occasions and selective meals. The consumer perception of the category and its possible effects on their health is also a key factor. The negative perception of mayonnaise for instance due to high-calorie content limits its entry into some of the international economies. The establishment of a proper marketing communications strategy is crucial to increasing the demand for dressings in the global economies. India is one of the global economies which present a wide market to multinational corporations due to the high population. Its population of 1.2 billion people is the second largest in the world.</a:t>
            </a:r>
          </a:p>
          <a:p>
            <a:endParaRPr lang="en-US" dirty="0"/>
          </a:p>
        </p:txBody>
      </p:sp>
      <p:sp>
        <p:nvSpPr>
          <p:cNvPr id="4" name="Slide Number Placeholder 3"/>
          <p:cNvSpPr>
            <a:spLocks noGrp="1"/>
          </p:cNvSpPr>
          <p:nvPr>
            <p:ph type="sldNum" sz="quarter" idx="10"/>
          </p:nvPr>
        </p:nvSpPr>
        <p:spPr/>
        <p:txBody>
          <a:bodyPr/>
          <a:lstStyle/>
          <a:p>
            <a:fld id="{D0A4BF23-2465-40FE-8C2B-82C90B690F46}" type="slidenum">
              <a:rPr lang="en-US" smtClean="0"/>
              <a:t>2</a:t>
            </a:fld>
            <a:endParaRPr lang="en-US"/>
          </a:p>
        </p:txBody>
      </p:sp>
    </p:spTree>
    <p:extLst>
      <p:ext uri="{BB962C8B-B14F-4D97-AF65-F5344CB8AC3E}">
        <p14:creationId xmlns:p14="http://schemas.microsoft.com/office/powerpoint/2010/main" val="11018513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MULTINATIONAL TRANSFER PRICING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Multinational transfer pricing entails the movement of a product from the parent corporation to the location of the subsidiary in other countries other than the parent. High or low prices charged by multinational corporations can affect the fund's transfer. Low prices made on a transfer implies mire </a:t>
            </a:r>
            <a:r>
              <a:rPr lang="en-US" sz="1200" kern="1200" dirty="0" err="1" smtClean="0">
                <a:solidFill>
                  <a:schemeClr val="tx1"/>
                </a:solidFill>
                <a:effectLst/>
                <a:latin typeface="+mn-lt"/>
                <a:ea typeface="+mn-ea"/>
                <a:cs typeface="+mn-cs"/>
              </a:rPr>
              <a:t>cashflow</a:t>
            </a:r>
            <a:r>
              <a:rPr lang="en-US" sz="1200" kern="1200" dirty="0" smtClean="0">
                <a:solidFill>
                  <a:schemeClr val="tx1"/>
                </a:solidFill>
                <a:effectLst/>
                <a:latin typeface="+mn-lt"/>
                <a:ea typeface="+mn-ea"/>
                <a:cs typeface="+mn-cs"/>
              </a:rPr>
              <a:t> to the subsidiary company where the product is received. When the opportunities in the subsidiary country are higher, the transfer may be profitable. The differences in transfer prices may also affect the tax liability of the corporation. this requires the setting of the level of the transfer prices in a way that helps in tax minimization. </a:t>
            </a:r>
          </a:p>
          <a:p>
            <a:r>
              <a:rPr lang="en-US" sz="1200" kern="1200" dirty="0" smtClean="0">
                <a:solidFill>
                  <a:schemeClr val="tx1"/>
                </a:solidFill>
                <a:effectLst/>
                <a:latin typeface="+mn-lt"/>
                <a:ea typeface="+mn-ea"/>
                <a:cs typeface="+mn-cs"/>
              </a:rPr>
              <a:t>The effect of tax liability can be ascertained using a simple equation; </a:t>
            </a:r>
          </a:p>
          <a:p>
            <a:r>
              <a:rPr lang="en-US" sz="1200" kern="1200" dirty="0" smtClean="0">
                <a:solidFill>
                  <a:schemeClr val="tx1"/>
                </a:solidFill>
                <a:effectLst/>
                <a:latin typeface="+mn-lt"/>
                <a:ea typeface="+mn-ea"/>
                <a:cs typeface="+mn-cs"/>
              </a:rPr>
              <a:t>∆T = (Q * ∆P * the___14) - (Q * ∆P * tm)</a:t>
            </a:r>
          </a:p>
          <a:p>
            <a:r>
              <a:rPr lang="en-US" sz="1200" kern="1200" dirty="0" smtClean="0">
                <a:solidFill>
                  <a:schemeClr val="tx1"/>
                </a:solidFill>
                <a:effectLst/>
                <a:latin typeface="+mn-lt"/>
                <a:ea typeface="+mn-ea"/>
                <a:cs typeface="+mn-cs"/>
              </a:rPr>
              <a:t>Where; </a:t>
            </a:r>
          </a:p>
          <a:p>
            <a:r>
              <a:rPr lang="en-US" sz="1200" kern="1200" dirty="0" smtClean="0">
                <a:solidFill>
                  <a:schemeClr val="tx1"/>
                </a:solidFill>
                <a:effectLst/>
                <a:latin typeface="+mn-lt"/>
                <a:ea typeface="+mn-ea"/>
                <a:cs typeface="+mn-cs"/>
              </a:rPr>
              <a:t>∆T = the difference in total tax bill </a:t>
            </a:r>
          </a:p>
          <a:p>
            <a:r>
              <a:rPr lang="en-US" sz="1200" kern="1200" dirty="0" smtClean="0">
                <a:solidFill>
                  <a:schemeClr val="tx1"/>
                </a:solidFill>
                <a:effectLst/>
                <a:latin typeface="+mn-lt"/>
                <a:ea typeface="+mn-ea"/>
                <a:cs typeface="+mn-cs"/>
              </a:rPr>
              <a:t>Q = the quantity of the shipped product to the importer</a:t>
            </a:r>
          </a:p>
          <a:p>
            <a:r>
              <a:rPr lang="en-US" sz="1200" kern="1200" dirty="0" smtClean="0">
                <a:solidFill>
                  <a:schemeClr val="tx1"/>
                </a:solidFill>
                <a:effectLst/>
                <a:latin typeface="+mn-lt"/>
                <a:ea typeface="+mn-ea"/>
                <a:cs typeface="+mn-cs"/>
              </a:rPr>
              <a:t>∆P = the price change </a:t>
            </a:r>
          </a:p>
          <a:p>
            <a:r>
              <a:rPr lang="en-US" sz="1200" kern="1200" dirty="0" err="1" smtClean="0">
                <a:solidFill>
                  <a:schemeClr val="tx1"/>
                </a:solidFill>
                <a:effectLst/>
                <a:latin typeface="+mn-lt"/>
                <a:ea typeface="+mn-ea"/>
                <a:cs typeface="+mn-cs"/>
              </a:rPr>
              <a:t>t</a:t>
            </a:r>
            <a:r>
              <a:rPr lang="en-US" sz="1200" kern="1200" baseline="-25000" dirty="0" err="1" smtClean="0">
                <a:solidFill>
                  <a:schemeClr val="tx1"/>
                </a:solidFill>
                <a:effectLst/>
                <a:latin typeface="+mn-lt"/>
                <a:ea typeface="+mn-ea"/>
                <a:cs typeface="+mn-cs"/>
              </a:rPr>
              <a:t>e</a:t>
            </a:r>
            <a:r>
              <a:rPr lang="en-US" sz="1200" kern="1200" dirty="0" smtClean="0">
                <a:solidFill>
                  <a:schemeClr val="tx1"/>
                </a:solidFill>
                <a:effectLst/>
                <a:latin typeface="+mn-lt"/>
                <a:ea typeface="+mn-ea"/>
                <a:cs typeface="+mn-cs"/>
              </a:rPr>
              <a:t> and t</a:t>
            </a:r>
            <a:r>
              <a:rPr lang="en-US" sz="1200" kern="1200" baseline="-25000" dirty="0" smtClean="0">
                <a:solidFill>
                  <a:schemeClr val="tx1"/>
                </a:solidFill>
                <a:effectLst/>
                <a:latin typeface="+mn-lt"/>
                <a:ea typeface="+mn-ea"/>
                <a:cs typeface="+mn-cs"/>
              </a:rPr>
              <a:t>m</a:t>
            </a:r>
            <a:r>
              <a:rPr lang="en-US" sz="1200" kern="1200" dirty="0" smtClean="0">
                <a:solidFill>
                  <a:schemeClr val="tx1"/>
                </a:solidFill>
                <a:effectLst/>
                <a:latin typeface="+mn-lt"/>
                <a:ea typeface="+mn-ea"/>
                <a:cs typeface="+mn-cs"/>
              </a:rPr>
              <a:t> = the rates of tax in both the importer and exporter countries</a:t>
            </a:r>
          </a:p>
          <a:p>
            <a:r>
              <a:rPr lang="en-US" sz="1200" kern="1200" dirty="0" smtClean="0">
                <a:solidFill>
                  <a:schemeClr val="tx1"/>
                </a:solidFill>
                <a:effectLst/>
                <a:latin typeface="+mn-lt"/>
                <a:ea typeface="+mn-ea"/>
                <a:cs typeface="+mn-cs"/>
              </a:rPr>
              <a:t>if </a:t>
            </a:r>
            <a:r>
              <a:rPr lang="en-US" sz="1200" kern="1200" dirty="0" err="1" smtClean="0">
                <a:solidFill>
                  <a:schemeClr val="tx1"/>
                </a:solidFill>
                <a:effectLst/>
                <a:latin typeface="+mn-lt"/>
                <a:ea typeface="+mn-ea"/>
                <a:cs typeface="+mn-cs"/>
              </a:rPr>
              <a:t>t</a:t>
            </a:r>
            <a:r>
              <a:rPr lang="en-US" sz="1200" kern="1200" baseline="-25000" dirty="0" err="1" smtClean="0">
                <a:solidFill>
                  <a:schemeClr val="tx1"/>
                </a:solidFill>
                <a:effectLst/>
                <a:latin typeface="+mn-lt"/>
                <a:ea typeface="+mn-ea"/>
                <a:cs typeface="+mn-cs"/>
              </a:rPr>
              <a:t>e</a:t>
            </a:r>
            <a:r>
              <a:rPr lang="en-US" sz="1200" kern="1200" dirty="0" smtClean="0">
                <a:solidFill>
                  <a:schemeClr val="tx1"/>
                </a:solidFill>
                <a:effectLst/>
                <a:latin typeface="+mn-lt"/>
                <a:ea typeface="+mn-ea"/>
                <a:cs typeface="+mn-cs"/>
              </a:rPr>
              <a:t> &gt; t</a:t>
            </a:r>
            <a:r>
              <a:rPr lang="en-US" sz="1200" kern="1200" baseline="-25000" dirty="0" smtClean="0">
                <a:solidFill>
                  <a:schemeClr val="tx1"/>
                </a:solidFill>
                <a:effectLst/>
                <a:latin typeface="+mn-lt"/>
                <a:ea typeface="+mn-ea"/>
                <a:cs typeface="+mn-cs"/>
              </a:rPr>
              <a:t>m</a:t>
            </a:r>
            <a:r>
              <a:rPr lang="en-US" sz="1200" kern="1200" dirty="0" smtClean="0">
                <a:solidFill>
                  <a:schemeClr val="tx1"/>
                </a:solidFill>
                <a:effectLst/>
                <a:latin typeface="+mn-lt"/>
                <a:ea typeface="+mn-ea"/>
                <a:cs typeface="+mn-cs"/>
              </a:rPr>
              <a:t>, the income from both corporations is likely to increase with lower transfer prices.</a:t>
            </a:r>
          </a:p>
          <a:p>
            <a:r>
              <a:rPr lang="en-US" sz="1200" kern="1200" dirty="0" smtClean="0">
                <a:solidFill>
                  <a:schemeClr val="tx1"/>
                </a:solidFill>
                <a:effectLst/>
                <a:latin typeface="+mn-lt"/>
                <a:ea typeface="+mn-ea"/>
                <a:cs typeface="+mn-cs"/>
              </a:rPr>
              <a:t>if </a:t>
            </a:r>
            <a:r>
              <a:rPr lang="en-US" sz="1200" kern="1200" dirty="0" err="1" smtClean="0">
                <a:solidFill>
                  <a:schemeClr val="tx1"/>
                </a:solidFill>
                <a:effectLst/>
                <a:latin typeface="+mn-lt"/>
                <a:ea typeface="+mn-ea"/>
                <a:cs typeface="+mn-cs"/>
              </a:rPr>
              <a:t>t</a:t>
            </a:r>
            <a:r>
              <a:rPr lang="en-US" sz="1200" kern="1200" baseline="-25000" dirty="0" err="1" smtClean="0">
                <a:solidFill>
                  <a:schemeClr val="tx1"/>
                </a:solidFill>
                <a:effectLst/>
                <a:latin typeface="+mn-lt"/>
                <a:ea typeface="+mn-ea"/>
                <a:cs typeface="+mn-cs"/>
              </a:rPr>
              <a:t>e</a:t>
            </a:r>
            <a:r>
              <a:rPr lang="en-US" sz="1200" kern="1200" dirty="0" smtClean="0">
                <a:solidFill>
                  <a:schemeClr val="tx1"/>
                </a:solidFill>
                <a:effectLst/>
                <a:latin typeface="+mn-lt"/>
                <a:ea typeface="+mn-ea"/>
                <a:cs typeface="+mn-cs"/>
              </a:rPr>
              <a:t> &lt;t</a:t>
            </a:r>
            <a:r>
              <a:rPr lang="en-US" sz="1200" kern="1200" baseline="-25000" dirty="0" smtClean="0">
                <a:solidFill>
                  <a:schemeClr val="tx1"/>
                </a:solidFill>
                <a:effectLst/>
                <a:latin typeface="+mn-lt"/>
                <a:ea typeface="+mn-ea"/>
                <a:cs typeface="+mn-cs"/>
              </a:rPr>
              <a:t>m, </a:t>
            </a:r>
            <a:r>
              <a:rPr lang="en-US" sz="1200" kern="1200" dirty="0" smtClean="0">
                <a:solidFill>
                  <a:schemeClr val="tx1"/>
                </a:solidFill>
                <a:effectLst/>
                <a:latin typeface="+mn-lt"/>
                <a:ea typeface="+mn-ea"/>
                <a:cs typeface="+mn-cs"/>
              </a:rPr>
              <a:t>there would be higher income with higher transfer prices. </a:t>
            </a:r>
          </a:p>
          <a:p>
            <a:endParaRPr lang="en-US" dirty="0"/>
          </a:p>
        </p:txBody>
      </p:sp>
      <p:sp>
        <p:nvSpPr>
          <p:cNvPr id="4" name="Slide Number Placeholder 3"/>
          <p:cNvSpPr>
            <a:spLocks noGrp="1"/>
          </p:cNvSpPr>
          <p:nvPr>
            <p:ph type="sldNum" sz="quarter" idx="10"/>
          </p:nvPr>
        </p:nvSpPr>
        <p:spPr/>
        <p:txBody>
          <a:bodyPr/>
          <a:lstStyle/>
          <a:p>
            <a:fld id="{D0A4BF23-2465-40FE-8C2B-82C90B690F46}" type="slidenum">
              <a:rPr lang="en-US" smtClean="0"/>
              <a:t>11</a:t>
            </a:fld>
            <a:endParaRPr lang="en-US"/>
          </a:p>
        </p:txBody>
      </p:sp>
    </p:spTree>
    <p:extLst>
      <p:ext uri="{BB962C8B-B14F-4D97-AF65-F5344CB8AC3E}">
        <p14:creationId xmlns:p14="http://schemas.microsoft.com/office/powerpoint/2010/main" val="27031750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SUMMARY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Multinational corporation involvement in both domestic and worldwide markets is important in ensuring maximum exploitation of the available opportunities in both markets. Multinational corporations need to open up on the expected demand of their product, the cost of supplies as well as the productivity of the available machinery and labor force. Different sets of information are important for corporations to digest in the attempts of maximizing profits. Keeping in mind any increments in revenue should always be greater than the cost of capital even after the growth of the corporation. the marginal revenue and marginal are important concepts to include in this case. </a:t>
            </a:r>
          </a:p>
          <a:p>
            <a:r>
              <a:rPr lang="en-US" sz="1200" kern="1200" dirty="0" smtClean="0">
                <a:solidFill>
                  <a:schemeClr val="tx1"/>
                </a:solidFill>
                <a:effectLst/>
                <a:latin typeface="+mn-lt"/>
                <a:ea typeface="+mn-ea"/>
                <a:cs typeface="+mn-cs"/>
              </a:rPr>
              <a:t>There are various factors that the multinational corporation is expected to put into consideration when devising an investment strategy.</a:t>
            </a:r>
          </a:p>
          <a:p>
            <a:pPr lvl="0"/>
            <a:r>
              <a:rPr lang="en-US" sz="1200" kern="1200" dirty="0" smtClean="0">
                <a:solidFill>
                  <a:schemeClr val="tx1"/>
                </a:solidFill>
                <a:effectLst/>
                <a:latin typeface="+mn-lt"/>
                <a:ea typeface="+mn-ea"/>
                <a:cs typeface="+mn-cs"/>
              </a:rPr>
              <a:t>Economic factors include the possible changes in exchange rates, the differences in the cost of acquiring capital in both countries. They also entail stability of the economy in the other country as well as the effect of the cost of production when choosing the locations for sourcing. </a:t>
            </a:r>
          </a:p>
          <a:p>
            <a:pPr lvl="0"/>
            <a:r>
              <a:rPr lang="en-US" sz="1200" kern="1200" dirty="0" smtClean="0">
                <a:solidFill>
                  <a:schemeClr val="tx1"/>
                </a:solidFill>
                <a:effectLst/>
                <a:latin typeface="+mn-lt"/>
                <a:ea typeface="+mn-ea"/>
                <a:cs typeface="+mn-cs"/>
              </a:rPr>
              <a:t>Political factors include the stability of the various institutions of the government in the country of investment. Political factors also include the laws and regulations regarding various factors such as employment and payment of workers as well as the negative factors such as war and terrorism. </a:t>
            </a:r>
          </a:p>
          <a:p>
            <a:pPr lvl="0"/>
            <a:r>
              <a:rPr lang="en-US" sz="1200" kern="1200" dirty="0" smtClean="0">
                <a:solidFill>
                  <a:schemeClr val="tx1"/>
                </a:solidFill>
                <a:effectLst/>
                <a:latin typeface="+mn-lt"/>
                <a:ea typeface="+mn-ea"/>
                <a:cs typeface="+mn-cs"/>
              </a:rPr>
              <a:t>Social and cultural factors include the differences in beliefs and values held by people in both countries. These factors are likely to have an effect on the hiring and promotion of female employees as well as the attitudes held by the people on profit maximization. </a:t>
            </a:r>
          </a:p>
          <a:p>
            <a:endParaRPr lang="en-US" dirty="0"/>
          </a:p>
        </p:txBody>
      </p:sp>
      <p:sp>
        <p:nvSpPr>
          <p:cNvPr id="4" name="Slide Number Placeholder 3"/>
          <p:cNvSpPr>
            <a:spLocks noGrp="1"/>
          </p:cNvSpPr>
          <p:nvPr>
            <p:ph type="sldNum" sz="quarter" idx="10"/>
          </p:nvPr>
        </p:nvSpPr>
        <p:spPr/>
        <p:txBody>
          <a:bodyPr/>
          <a:lstStyle/>
          <a:p>
            <a:fld id="{D0A4BF23-2465-40FE-8C2B-82C90B690F46}" type="slidenum">
              <a:rPr lang="en-US" smtClean="0"/>
              <a:t>13</a:t>
            </a:fld>
            <a:endParaRPr lang="en-US"/>
          </a:p>
        </p:txBody>
      </p:sp>
    </p:spTree>
    <p:extLst>
      <p:ext uri="{BB962C8B-B14F-4D97-AF65-F5344CB8AC3E}">
        <p14:creationId xmlns:p14="http://schemas.microsoft.com/office/powerpoint/2010/main" val="25653433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DOING BUSINESS IN INDIA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India has a vibrant, self-reliant national economy. The economy of the country has taken significant steps towards been economically developed. There has been a major improvement in the country's gross domestic product (GDP). Since 2011, agriculture and activities related to agriculture have been account ting for a great part of the country’s GDP. It has helped in creating half of the country’s employment opportunities. The service sector dominated by information technology (IT) accounts for over 57% of the country’s GDP. India has also developed a significant presence in the pharmaceutical industry all over the world. 14 percent of the GDP generated in India comes from the retail industry which has also helped in creating employment to 7 percent of the total population in the country. With a high level of retail attractiveness, India has been considered one of the major economies emerging with high attractiveness. </a:t>
            </a:r>
          </a:p>
          <a:p>
            <a:endParaRPr lang="en-US" dirty="0"/>
          </a:p>
        </p:txBody>
      </p:sp>
      <p:sp>
        <p:nvSpPr>
          <p:cNvPr id="4" name="Slide Number Placeholder 3"/>
          <p:cNvSpPr>
            <a:spLocks noGrp="1"/>
          </p:cNvSpPr>
          <p:nvPr>
            <p:ph type="sldNum" sz="quarter" idx="10"/>
          </p:nvPr>
        </p:nvSpPr>
        <p:spPr/>
        <p:txBody>
          <a:bodyPr/>
          <a:lstStyle/>
          <a:p>
            <a:fld id="{D0A4BF23-2465-40FE-8C2B-82C90B690F46}" type="slidenum">
              <a:rPr lang="en-US" smtClean="0"/>
              <a:t>3</a:t>
            </a:fld>
            <a:endParaRPr lang="en-US"/>
          </a:p>
        </p:txBody>
      </p:sp>
    </p:spTree>
    <p:extLst>
      <p:ext uri="{BB962C8B-B14F-4D97-AF65-F5344CB8AC3E}">
        <p14:creationId xmlns:p14="http://schemas.microsoft.com/office/powerpoint/2010/main" val="919862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Business and investment climate in India</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There has been a relative difficulty associated with doing business in India. India however presents various based on its global environment. The huge potential in economic growth presents high attractiveness to foreign investors in the country. It stands as one of the most attractive destinations for foreign investments behind China and the US.</a:t>
            </a:r>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Socioeconomic and political factors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most significant problem relating to socio-economic issues in India is the high level of poverty in the country. There is over a third of the country’s population living below the poverty line and a large population living on 2 dollars a day. India has a diverse and rich culture starting with the Hindi national language and 21 other languages. Religions include Hinduism, Islam, Christianity as well as Sikhism. India practices parliamentary democracy in its government with the executive, legislative, and judiciary as the main arms of the government. 5 percent of the population in India is below the age of 24 while 25 percent of its 1.2 billion people population is illiterate. The general status of India is characterized by a rising middle class, high GDP growth as well as youthful population. There is also a high level of English among other factors which makes India an attractive destination for multinational corporations and foreign investors. </a:t>
            </a:r>
          </a:p>
          <a:p>
            <a:r>
              <a:rPr lang="en-US" sz="1200" b="1" kern="1200" dirty="0" smtClean="0">
                <a:solidFill>
                  <a:schemeClr val="tx1"/>
                </a:solidFill>
                <a:effectLst/>
                <a:latin typeface="+mn-lt"/>
                <a:ea typeface="+mn-ea"/>
                <a:cs typeface="+mn-cs"/>
              </a:rPr>
              <a:t>McDonald’s in India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McDonald's is one of the if not the leading foodservice retailers in the world. It has a global food chain operating in different countries including India. Despite the majority of the Indian population not eating beef, McDonald’s has been able to fascinatedly operate in India. Expansion to India was part of the organization’s global strategy. The global expansion to India considered two key factors which include religious sentiments and possible political confrontations from the government. To suit the Indian market, the organization created a special menu for India by incorporating a vegetarian selection. Various changes were incorporated for the market in India including separation of foods for vegetarians and non-vegetarians as well as the use of vegetable oil as the only medium of cooking in India. the dressings served are also purely made of vegetable products. The positioning of the various restaurants in India is just like in any other market to provide a place for families and children. </a:t>
            </a:r>
            <a:endParaRPr lang="en-US" dirty="0"/>
          </a:p>
        </p:txBody>
      </p:sp>
      <p:sp>
        <p:nvSpPr>
          <p:cNvPr id="4" name="Slide Number Placeholder 3"/>
          <p:cNvSpPr>
            <a:spLocks noGrp="1"/>
          </p:cNvSpPr>
          <p:nvPr>
            <p:ph type="sldNum" sz="quarter" idx="10"/>
          </p:nvPr>
        </p:nvSpPr>
        <p:spPr/>
        <p:txBody>
          <a:bodyPr/>
          <a:lstStyle/>
          <a:p>
            <a:fld id="{D0A4BF23-2465-40FE-8C2B-82C90B690F46}" type="slidenum">
              <a:rPr lang="en-US" smtClean="0"/>
              <a:t>4</a:t>
            </a:fld>
            <a:endParaRPr lang="en-US"/>
          </a:p>
        </p:txBody>
      </p:sp>
    </p:spTree>
    <p:extLst>
      <p:ext uri="{BB962C8B-B14F-4D97-AF65-F5344CB8AC3E}">
        <p14:creationId xmlns:p14="http://schemas.microsoft.com/office/powerpoint/2010/main" val="24337609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Funds and capital controls are some of the major risks. The new country may prohibit companies from repatriating funds which may influence a low level of investment.</a:t>
            </a:r>
          </a:p>
          <a:p>
            <a:pPr lvl="0"/>
            <a:r>
              <a:rPr lang="en-US" sz="1200" kern="1200" dirty="0" smtClean="0">
                <a:solidFill>
                  <a:schemeClr val="tx1"/>
                </a:solidFill>
                <a:effectLst/>
                <a:latin typeface="+mn-lt"/>
                <a:ea typeface="+mn-ea"/>
                <a:cs typeface="+mn-cs"/>
              </a:rPr>
              <a:t>The difference in religion and cultural philosophies may lead to a negative attitude and perception towards multinational corporations. </a:t>
            </a:r>
          </a:p>
          <a:p>
            <a:pPr lvl="0"/>
            <a:r>
              <a:rPr lang="en-US" sz="1200" kern="1200" dirty="0" smtClean="0">
                <a:solidFill>
                  <a:schemeClr val="tx1"/>
                </a:solidFill>
                <a:effectLst/>
                <a:latin typeface="+mn-lt"/>
                <a:ea typeface="+mn-ea"/>
                <a:cs typeface="+mn-cs"/>
              </a:rPr>
              <a:t>Some countries have subsidiary ownership restrictions which restrict the multinational corporation to minority participation in their own business. </a:t>
            </a:r>
          </a:p>
          <a:p>
            <a:pPr lvl="0"/>
            <a:r>
              <a:rPr lang="en-US" sz="1200" kern="1200" dirty="0" smtClean="0">
                <a:solidFill>
                  <a:schemeClr val="tx1"/>
                </a:solidFill>
                <a:effectLst/>
                <a:latin typeface="+mn-lt"/>
                <a:ea typeface="+mn-ea"/>
                <a:cs typeface="+mn-cs"/>
              </a:rPr>
              <a:t>The restrictions on the human resource department may limit the company’s ability to get skilled workers from anywhere in the world. Some countries may require the companies to only hire workers from that country as well as restrictions on hiring and firing. </a:t>
            </a:r>
          </a:p>
          <a:p>
            <a:pPr lvl="0"/>
            <a:r>
              <a:rPr lang="en-US" sz="1200" kern="1200" dirty="0" smtClean="0">
                <a:solidFill>
                  <a:schemeClr val="tx1"/>
                </a:solidFill>
                <a:effectLst/>
                <a:latin typeface="+mn-lt"/>
                <a:ea typeface="+mn-ea"/>
                <a:cs typeface="+mn-cs"/>
              </a:rPr>
              <a:t>Intellectual property protection in some countries is had to impose on some properties such as films, software, and books. </a:t>
            </a:r>
          </a:p>
          <a:p>
            <a:pPr lvl="0"/>
            <a:r>
              <a:rPr lang="en-US" sz="1200" kern="1200" dirty="0" smtClean="0">
                <a:solidFill>
                  <a:schemeClr val="tx1"/>
                </a:solidFill>
                <a:effectLst/>
                <a:latin typeface="+mn-lt"/>
                <a:ea typeface="+mn-ea"/>
                <a:cs typeface="+mn-cs"/>
              </a:rPr>
              <a:t>Multinational corporations may face discrimination from various regulations imposed by the governments of foreign countries such as taxes and bans. </a:t>
            </a:r>
          </a:p>
          <a:p>
            <a:pPr lvl="0"/>
            <a:r>
              <a:rPr lang="en-US" sz="1200" kern="1200" dirty="0" smtClean="0">
                <a:solidFill>
                  <a:schemeClr val="tx1"/>
                </a:solidFill>
                <a:effectLst/>
                <a:latin typeface="+mn-lt"/>
                <a:ea typeface="+mn-ea"/>
                <a:cs typeface="+mn-cs"/>
              </a:rPr>
              <a:t>Corruption cases against the multinational corporation in the new country of operations. </a:t>
            </a:r>
          </a:p>
          <a:p>
            <a:endParaRPr lang="en-US" dirty="0"/>
          </a:p>
        </p:txBody>
      </p:sp>
      <p:sp>
        <p:nvSpPr>
          <p:cNvPr id="4" name="Slide Number Placeholder 3"/>
          <p:cNvSpPr>
            <a:spLocks noGrp="1"/>
          </p:cNvSpPr>
          <p:nvPr>
            <p:ph type="sldNum" sz="quarter" idx="10"/>
          </p:nvPr>
        </p:nvSpPr>
        <p:spPr/>
        <p:txBody>
          <a:bodyPr/>
          <a:lstStyle/>
          <a:p>
            <a:fld id="{D0A4BF23-2465-40FE-8C2B-82C90B690F46}" type="slidenum">
              <a:rPr lang="en-US" smtClean="0"/>
              <a:t>5</a:t>
            </a:fld>
            <a:endParaRPr lang="en-US"/>
          </a:p>
        </p:txBody>
      </p:sp>
    </p:spTree>
    <p:extLst>
      <p:ext uri="{BB962C8B-B14F-4D97-AF65-F5344CB8AC3E}">
        <p14:creationId xmlns:p14="http://schemas.microsoft.com/office/powerpoint/2010/main" val="35748274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EXCHANGE RATES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Exchange rates pose one of the major risks that multinational corporations face as they operate across borders. The exchange rate can be simply defined as the price of the currency of one country compared to the currency of another. Companies that sell or buy from across the borders need to consider the effects of the exchange rates while making or receiving payments. </a:t>
            </a:r>
          </a:p>
          <a:p>
            <a:r>
              <a:rPr lang="en-US" sz="1200" b="1" kern="1200" dirty="0" smtClean="0">
                <a:solidFill>
                  <a:schemeClr val="tx1"/>
                </a:solidFill>
                <a:effectLst/>
                <a:latin typeface="+mn-lt"/>
                <a:ea typeface="+mn-ea"/>
                <a:cs typeface="+mn-cs"/>
              </a:rPr>
              <a:t>EXCHANGE RATE HEDGING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Exchange rate hedging is used to explain the various ways a company may adopt to avoid the various losses posed by the exchange when doing transactions with different currencies. </a:t>
            </a:r>
          </a:p>
          <a:p>
            <a:r>
              <a:rPr lang="en-US" sz="1200" b="1" kern="1200" dirty="0" smtClean="0">
                <a:solidFill>
                  <a:schemeClr val="tx1"/>
                </a:solidFill>
                <a:effectLst/>
                <a:latin typeface="+mn-lt"/>
                <a:ea typeface="+mn-ea"/>
                <a:cs typeface="+mn-cs"/>
              </a:rPr>
              <a:t>Offsetting transactions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 company may decide to export the same amount of goods to the country from which it had imported goods worth the same amount. This would make the transactions offset in the same time period. </a:t>
            </a:r>
          </a:p>
          <a:p>
            <a:r>
              <a:rPr lang="en-US" sz="1200" b="1" kern="1200" dirty="0" smtClean="0">
                <a:solidFill>
                  <a:schemeClr val="tx1"/>
                </a:solidFill>
                <a:effectLst/>
                <a:latin typeface="+mn-lt"/>
                <a:ea typeface="+mn-ea"/>
                <a:cs typeface="+mn-cs"/>
              </a:rPr>
              <a:t>The Forward Market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Companies can enter the forward currency market when seeking protection against the adverse fluctuations in currency rates. The forward market contract provides it with a spot exchange rate which allows it to sell a given currency at a specific rate. This would help the multinational corporation avoid the risk of sudden strengthening or devaluation of one currency. </a:t>
            </a:r>
          </a:p>
          <a:p>
            <a:endParaRPr lang="en-US" dirty="0"/>
          </a:p>
        </p:txBody>
      </p:sp>
      <p:sp>
        <p:nvSpPr>
          <p:cNvPr id="4" name="Slide Number Placeholder 3"/>
          <p:cNvSpPr>
            <a:spLocks noGrp="1"/>
          </p:cNvSpPr>
          <p:nvPr>
            <p:ph type="sldNum" sz="quarter" idx="10"/>
          </p:nvPr>
        </p:nvSpPr>
        <p:spPr/>
        <p:txBody>
          <a:bodyPr/>
          <a:lstStyle/>
          <a:p>
            <a:fld id="{D0A4BF23-2465-40FE-8C2B-82C90B690F46}" type="slidenum">
              <a:rPr lang="en-US" smtClean="0"/>
              <a:t>6</a:t>
            </a:fld>
            <a:endParaRPr lang="en-US"/>
          </a:p>
        </p:txBody>
      </p:sp>
    </p:spTree>
    <p:extLst>
      <p:ext uri="{BB962C8B-B14F-4D97-AF65-F5344CB8AC3E}">
        <p14:creationId xmlns:p14="http://schemas.microsoft.com/office/powerpoint/2010/main" val="21640080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The futures market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futures markets provide the companies with similar options as the forward markets but with a few differences. The amounts included in the futures contacts are standard with specified maturity dates. There is a small margin amount required every time a future is deposited. </a:t>
            </a:r>
          </a:p>
          <a:p>
            <a:r>
              <a:rPr lang="en-US" sz="1200" b="1" kern="1200" dirty="0" smtClean="0">
                <a:solidFill>
                  <a:schemeClr val="tx1"/>
                </a:solidFill>
                <a:effectLst/>
                <a:latin typeface="+mn-lt"/>
                <a:ea typeface="+mn-ea"/>
                <a:cs typeface="+mn-cs"/>
              </a:rPr>
              <a:t>Currency options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currency options are types of contracts that allow a company to buy or sell a particular currency at a given rate in a certain amount of time. It includes the call option which allows one to purchase a foreign currency and the put option which gives one the right to sell the currency. </a:t>
            </a:r>
          </a:p>
          <a:p>
            <a:r>
              <a:rPr lang="en-US" sz="1200" b="1" kern="1200" dirty="0" smtClean="0">
                <a:solidFill>
                  <a:schemeClr val="tx1"/>
                </a:solidFill>
                <a:effectLst/>
                <a:latin typeface="+mn-lt"/>
                <a:ea typeface="+mn-ea"/>
                <a:cs typeface="+mn-cs"/>
              </a:rPr>
              <a:t>Currency swaps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 currency swap is a situation where different companies in different countries expect to receive money from other companies in each’s respective country. The two companies can make arrangements to receive the payments in the preferred currency from the company in their own country to avoid any possible exchange rate risks. The companies can negotiate the transactions through a preferred bank to receive their payment in their preferred currency. </a:t>
            </a:r>
          </a:p>
          <a:p>
            <a:endParaRPr lang="en-US" dirty="0"/>
          </a:p>
        </p:txBody>
      </p:sp>
      <p:sp>
        <p:nvSpPr>
          <p:cNvPr id="4" name="Slide Number Placeholder 3"/>
          <p:cNvSpPr>
            <a:spLocks noGrp="1"/>
          </p:cNvSpPr>
          <p:nvPr>
            <p:ph type="sldNum" sz="quarter" idx="10"/>
          </p:nvPr>
        </p:nvSpPr>
        <p:spPr/>
        <p:txBody>
          <a:bodyPr/>
          <a:lstStyle/>
          <a:p>
            <a:fld id="{D0A4BF23-2465-40FE-8C2B-82C90B690F46}" type="slidenum">
              <a:rPr lang="en-US" smtClean="0"/>
              <a:t>7</a:t>
            </a:fld>
            <a:endParaRPr lang="en-US"/>
          </a:p>
        </p:txBody>
      </p:sp>
    </p:spTree>
    <p:extLst>
      <p:ext uri="{BB962C8B-B14F-4D97-AF65-F5344CB8AC3E}">
        <p14:creationId xmlns:p14="http://schemas.microsoft.com/office/powerpoint/2010/main" val="5137170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FOREIGN DIRECT INVESTMENT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Foreign direct investment is a way through which multinational corporations create permanent foreign presence by investing in real assets, acquiring fixed assets, or buying other existing firms ad establishing subsidiaries in the foreign country. Most companies are motivated by the need to expand the business and increasing revenue. Companies may obtain a competitive advantage in foreign markets which the competition in the local markets is high. The companies may also be seeking exploitation of worldwide markets. Foreign direct investment also helps companies and corporations avoid government-imposed restrictions for foreign companies by establishing themselves as a company in that country. A capital budgeting analysis is essential before a company chooses to make the foreign direct investment in establishing whether the intended investment will be profitable. </a:t>
            </a:r>
          </a:p>
          <a:p>
            <a:endParaRPr lang="en-US" dirty="0"/>
          </a:p>
        </p:txBody>
      </p:sp>
      <p:sp>
        <p:nvSpPr>
          <p:cNvPr id="4" name="Slide Number Placeholder 3"/>
          <p:cNvSpPr>
            <a:spLocks noGrp="1"/>
          </p:cNvSpPr>
          <p:nvPr>
            <p:ph type="sldNum" sz="quarter" idx="10"/>
          </p:nvPr>
        </p:nvSpPr>
        <p:spPr/>
        <p:txBody>
          <a:bodyPr/>
          <a:lstStyle/>
          <a:p>
            <a:fld id="{D0A4BF23-2465-40FE-8C2B-82C90B690F46}" type="slidenum">
              <a:rPr lang="en-US" smtClean="0"/>
              <a:t>8</a:t>
            </a:fld>
            <a:endParaRPr lang="en-US"/>
          </a:p>
        </p:txBody>
      </p:sp>
    </p:spTree>
    <p:extLst>
      <p:ext uri="{BB962C8B-B14F-4D97-AF65-F5344CB8AC3E}">
        <p14:creationId xmlns:p14="http://schemas.microsoft.com/office/powerpoint/2010/main" val="17769507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MULTINATIONAL CAPITAL BUDGETING</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Capital budgeting in multinational corporations is the same as for local corporations. Multinational capital budgeting entails identification of the investment, the various cash flows associated with the investment establishment of a rate of discount as well as solving the net present value(NPV). There are various factors unique to multinational capital budgeting. </a:t>
            </a:r>
          </a:p>
          <a:p>
            <a:r>
              <a:rPr lang="en-US" sz="1200" b="1" kern="1200" dirty="0" smtClean="0">
                <a:solidFill>
                  <a:schemeClr val="tx1"/>
                </a:solidFill>
                <a:effectLst/>
                <a:latin typeface="+mn-lt"/>
                <a:ea typeface="+mn-ea"/>
                <a:cs typeface="+mn-cs"/>
              </a:rPr>
              <a:t>Intercompany Fund Flows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Cash flows from both the subsidiary and the parent corporation. cash payments are likely to be remitted by the subsidiary corporation to the parent corporation. the subsidiary may also be required to pay fees for licensing or royalties. </a:t>
            </a:r>
          </a:p>
          <a:p>
            <a:r>
              <a:rPr lang="en-US" sz="1200" b="1" kern="1200" dirty="0" smtClean="0">
                <a:solidFill>
                  <a:schemeClr val="tx1"/>
                </a:solidFill>
                <a:effectLst/>
                <a:latin typeface="+mn-lt"/>
                <a:ea typeface="+mn-ea"/>
                <a:cs typeface="+mn-cs"/>
              </a:rPr>
              <a:t>Inflation rates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inflation rates of the parent and subsidiary corporations are a major factor to consider in the calculation of multinational capital budgeting. The rates of inflation in both countries may differ affecting both the sales price as well as the cost of production between both the home country and the foreign country. </a:t>
            </a:r>
          </a:p>
          <a:p>
            <a:r>
              <a:rPr lang="en-US" sz="1200" b="1" kern="1200" dirty="0" smtClean="0">
                <a:solidFill>
                  <a:schemeClr val="tx1"/>
                </a:solidFill>
                <a:effectLst/>
                <a:latin typeface="+mn-lt"/>
                <a:ea typeface="+mn-ea"/>
                <a:cs typeface="+mn-cs"/>
              </a:rPr>
              <a:t>Exchange rates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rates of foreign exchange in the home country of the parent corporation and the country of the subsidiary corporation may differ significantly over a period of time. The different rates of inflation in both countries lead to these differences in exchange rates. Analyzing the expected exchange rates when calculating the multinational capital budgeting as the profits earned by the subsidiary are expected to be remitted. </a:t>
            </a:r>
          </a:p>
          <a:p>
            <a:r>
              <a:rPr lang="en-US" sz="1200" b="1" kern="1200" dirty="0" smtClean="0">
                <a:solidFill>
                  <a:schemeClr val="tx1"/>
                </a:solidFill>
                <a:effectLst/>
                <a:latin typeface="+mn-lt"/>
                <a:ea typeface="+mn-ea"/>
                <a:cs typeface="+mn-cs"/>
              </a:rPr>
              <a:t>Tax differences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rates of taxation in both countries may be different. They are an important measure to consider in the capital budget calculation besides other possible taxes imposed on profits generated in the country and other additional taxes on foreign investors. Other notable differences exist in the license and royalty fees as well as the expected interest payments the parent corporation expects from the subsidiary. Some payments made to the parent company by the subsidiary may be legible to double taxation from both countries. The tax credit made in the subsidiary's country can be credited by the parent organization as a way of avoiding double taxation. </a:t>
            </a:r>
          </a:p>
          <a:p>
            <a:r>
              <a:rPr lang="en-US" sz="1200" b="1" kern="1200" dirty="0" smtClean="0">
                <a:solidFill>
                  <a:schemeClr val="tx1"/>
                </a:solidFill>
                <a:effectLst/>
                <a:latin typeface="+mn-lt"/>
                <a:ea typeface="+mn-ea"/>
                <a:cs typeface="+mn-cs"/>
              </a:rPr>
              <a:t>Cash flow differences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differences outlined including tax rates, inflation rates, and exchange rates are likely to affect the rate of cash flow rates recorded in both the subsidiary and the parent country.  The budget should be compared next to the company criteria to identify whether the budget is likely to fit the expected criteria of evaluation. </a:t>
            </a:r>
          </a:p>
          <a:p>
            <a:r>
              <a:rPr lang="en-US" sz="1200" b="1" kern="1200" dirty="0" smtClean="0">
                <a:solidFill>
                  <a:schemeClr val="tx1"/>
                </a:solidFill>
                <a:effectLst/>
                <a:latin typeface="+mn-lt"/>
                <a:ea typeface="+mn-ea"/>
                <a:cs typeface="+mn-cs"/>
              </a:rPr>
              <a:t>Cost of capital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There must be a discount on the project’s cost of capital when evacuated from both the subsidiary and parent’s point of view. Some projects financed partially by the subsidiary and parent company where different tax rates may apply can affect the cost of obtaining capital in different aspects such as acquiring subsidized domestic loans. Cross-border investments can be affected by the various adjustments which affect the initial cost of investing, the capital. The capital may at times be higher than the subsidiary’s expected cost. </a:t>
            </a:r>
          </a:p>
          <a:p>
            <a:r>
              <a:rPr lang="en-US" sz="1200" b="1" kern="1200" dirty="0" smtClean="0">
                <a:solidFill>
                  <a:schemeClr val="tx1"/>
                </a:solidFill>
                <a:effectLst/>
                <a:latin typeface="+mn-lt"/>
                <a:ea typeface="+mn-ea"/>
                <a:cs typeface="+mn-cs"/>
              </a:rPr>
              <a:t>Final project Valuation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parent and subsidiary have different cash flows, tax rates, discount rates as well as inflation rates may have significant differences deeming the project both acceptable and not acceptable in some different calculators. The results of the parent’s point of view are usually allowed to dominate when calculating as most practitioners recommend. However, the results of the subsidiary have been often used to determine the acceptability of a project. </a:t>
            </a:r>
          </a:p>
          <a:p>
            <a:endParaRPr lang="en-US" dirty="0"/>
          </a:p>
        </p:txBody>
      </p:sp>
      <p:sp>
        <p:nvSpPr>
          <p:cNvPr id="4" name="Slide Number Placeholder 3"/>
          <p:cNvSpPr>
            <a:spLocks noGrp="1"/>
          </p:cNvSpPr>
          <p:nvPr>
            <p:ph type="sldNum" sz="quarter" idx="10"/>
          </p:nvPr>
        </p:nvSpPr>
        <p:spPr/>
        <p:txBody>
          <a:bodyPr/>
          <a:lstStyle/>
          <a:p>
            <a:fld id="{D0A4BF23-2465-40FE-8C2B-82C90B690F46}" type="slidenum">
              <a:rPr lang="en-US" smtClean="0"/>
              <a:t>9</a:t>
            </a:fld>
            <a:endParaRPr lang="en-US"/>
          </a:p>
        </p:txBody>
      </p:sp>
    </p:spTree>
    <p:extLst>
      <p:ext uri="{BB962C8B-B14F-4D97-AF65-F5344CB8AC3E}">
        <p14:creationId xmlns:p14="http://schemas.microsoft.com/office/powerpoint/2010/main" val="25877496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THE REPOSITIONING OF FUNDS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Multinational corporations can enjoy high profitability and increased company value from moving funds to different countries. The repositioning of funds by multinational corporations may have different impacts on the tax liabilities of the company as well as the cost of capital and revenue earned on extra funds. Companies can use both loyalties and license fees as a way of channeling funds to the sectors within the company where higher profitability is expected.  The positioning of funds can also be controlled by dividend payments by the subsidiary based on the parent’s dividend payout. </a:t>
            </a:r>
          </a:p>
          <a:p>
            <a:endParaRPr lang="en-US" dirty="0"/>
          </a:p>
        </p:txBody>
      </p:sp>
      <p:sp>
        <p:nvSpPr>
          <p:cNvPr id="4" name="Slide Number Placeholder 3"/>
          <p:cNvSpPr>
            <a:spLocks noGrp="1"/>
          </p:cNvSpPr>
          <p:nvPr>
            <p:ph type="sldNum" sz="quarter" idx="10"/>
          </p:nvPr>
        </p:nvSpPr>
        <p:spPr/>
        <p:txBody>
          <a:bodyPr/>
          <a:lstStyle/>
          <a:p>
            <a:fld id="{D0A4BF23-2465-40FE-8C2B-82C90B690F46}" type="slidenum">
              <a:rPr lang="en-US" smtClean="0"/>
              <a:t>10</a:t>
            </a:fld>
            <a:endParaRPr lang="en-US"/>
          </a:p>
        </p:txBody>
      </p:sp>
    </p:spTree>
    <p:extLst>
      <p:ext uri="{BB962C8B-B14F-4D97-AF65-F5344CB8AC3E}">
        <p14:creationId xmlns:p14="http://schemas.microsoft.com/office/powerpoint/2010/main" val="27893952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90F6FF3-BB3E-44B0-9FEE-CAFE8A27C533}" type="datetimeFigureOut">
              <a:rPr lang="en-US" smtClean="0"/>
              <a:t>3/20/2021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AC8396D-3107-438C-996E-61ED6B1C6D93}" type="slidenum">
              <a:rPr lang="en-US" smtClean="0"/>
              <a:t>‹#›</a:t>
            </a:fld>
            <a:endParaRPr lang="en-US"/>
          </a:p>
        </p:txBody>
      </p:sp>
    </p:spTree>
    <p:extLst>
      <p:ext uri="{BB962C8B-B14F-4D97-AF65-F5344CB8AC3E}">
        <p14:creationId xmlns:p14="http://schemas.microsoft.com/office/powerpoint/2010/main" val="2469917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90F6FF3-BB3E-44B0-9FEE-CAFE8A27C533}" type="datetimeFigureOut">
              <a:rPr lang="en-US" smtClean="0"/>
              <a:t>3/20/2021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AC8396D-3107-438C-996E-61ED6B1C6D93}" type="slidenum">
              <a:rPr lang="en-US" smtClean="0"/>
              <a:t>‹#›</a:t>
            </a:fld>
            <a:endParaRPr lang="en-US"/>
          </a:p>
        </p:txBody>
      </p:sp>
    </p:spTree>
    <p:extLst>
      <p:ext uri="{BB962C8B-B14F-4D97-AF65-F5344CB8AC3E}">
        <p14:creationId xmlns:p14="http://schemas.microsoft.com/office/powerpoint/2010/main" val="2861627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90F6FF3-BB3E-44B0-9FEE-CAFE8A27C533}" type="datetimeFigureOut">
              <a:rPr lang="en-US" smtClean="0"/>
              <a:t>3/20/2021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AC8396D-3107-438C-996E-61ED6B1C6D93}"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677164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890F6FF3-BB3E-44B0-9FEE-CAFE8A27C533}" type="datetimeFigureOut">
              <a:rPr lang="en-US" smtClean="0"/>
              <a:t>3/20/2021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AC8396D-3107-438C-996E-61ED6B1C6D93}" type="slidenum">
              <a:rPr lang="en-US" smtClean="0"/>
              <a:t>‹#›</a:t>
            </a:fld>
            <a:endParaRPr lang="en-US"/>
          </a:p>
        </p:txBody>
      </p:sp>
    </p:spTree>
    <p:extLst>
      <p:ext uri="{BB962C8B-B14F-4D97-AF65-F5344CB8AC3E}">
        <p14:creationId xmlns:p14="http://schemas.microsoft.com/office/powerpoint/2010/main" val="21840062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890F6FF3-BB3E-44B0-9FEE-CAFE8A27C533}" type="datetimeFigureOut">
              <a:rPr lang="en-US" smtClean="0"/>
              <a:t>3/20/2021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AC8396D-3107-438C-996E-61ED6B1C6D93}"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087281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890F6FF3-BB3E-44B0-9FEE-CAFE8A27C533}" type="datetimeFigureOut">
              <a:rPr lang="en-US" smtClean="0"/>
              <a:t>3/20/2021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AC8396D-3107-438C-996E-61ED6B1C6D93}" type="slidenum">
              <a:rPr lang="en-US" smtClean="0"/>
              <a:t>‹#›</a:t>
            </a:fld>
            <a:endParaRPr lang="en-US"/>
          </a:p>
        </p:txBody>
      </p:sp>
    </p:spTree>
    <p:extLst>
      <p:ext uri="{BB962C8B-B14F-4D97-AF65-F5344CB8AC3E}">
        <p14:creationId xmlns:p14="http://schemas.microsoft.com/office/powerpoint/2010/main" val="4500676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90F6FF3-BB3E-44B0-9FEE-CAFE8A27C533}" type="datetimeFigureOut">
              <a:rPr lang="en-US" smtClean="0"/>
              <a:t>3/20/2021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AC8396D-3107-438C-996E-61ED6B1C6D93}" type="slidenum">
              <a:rPr lang="en-US" smtClean="0"/>
              <a:t>‹#›</a:t>
            </a:fld>
            <a:endParaRPr lang="en-US"/>
          </a:p>
        </p:txBody>
      </p:sp>
    </p:spTree>
    <p:extLst>
      <p:ext uri="{BB962C8B-B14F-4D97-AF65-F5344CB8AC3E}">
        <p14:creationId xmlns:p14="http://schemas.microsoft.com/office/powerpoint/2010/main" val="30230600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90F6FF3-BB3E-44B0-9FEE-CAFE8A27C533}" type="datetimeFigureOut">
              <a:rPr lang="en-US" smtClean="0"/>
              <a:t>3/20/2021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AC8396D-3107-438C-996E-61ED6B1C6D93}" type="slidenum">
              <a:rPr lang="en-US" smtClean="0"/>
              <a:t>‹#›</a:t>
            </a:fld>
            <a:endParaRPr lang="en-US"/>
          </a:p>
        </p:txBody>
      </p:sp>
    </p:spTree>
    <p:extLst>
      <p:ext uri="{BB962C8B-B14F-4D97-AF65-F5344CB8AC3E}">
        <p14:creationId xmlns:p14="http://schemas.microsoft.com/office/powerpoint/2010/main" val="667299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90F6FF3-BB3E-44B0-9FEE-CAFE8A27C533}" type="datetimeFigureOut">
              <a:rPr lang="en-US" smtClean="0"/>
              <a:t>3/20/2021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AC8396D-3107-438C-996E-61ED6B1C6D93}" type="slidenum">
              <a:rPr lang="en-US" smtClean="0"/>
              <a:t>‹#›</a:t>
            </a:fld>
            <a:endParaRPr lang="en-US"/>
          </a:p>
        </p:txBody>
      </p:sp>
    </p:spTree>
    <p:extLst>
      <p:ext uri="{BB962C8B-B14F-4D97-AF65-F5344CB8AC3E}">
        <p14:creationId xmlns:p14="http://schemas.microsoft.com/office/powerpoint/2010/main" val="2285123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90F6FF3-BB3E-44B0-9FEE-CAFE8A27C533}" type="datetimeFigureOut">
              <a:rPr lang="en-US" smtClean="0"/>
              <a:t>3/20/2021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AC8396D-3107-438C-996E-61ED6B1C6D93}" type="slidenum">
              <a:rPr lang="en-US" smtClean="0"/>
              <a:t>‹#›</a:t>
            </a:fld>
            <a:endParaRPr lang="en-US"/>
          </a:p>
        </p:txBody>
      </p:sp>
    </p:spTree>
    <p:extLst>
      <p:ext uri="{BB962C8B-B14F-4D97-AF65-F5344CB8AC3E}">
        <p14:creationId xmlns:p14="http://schemas.microsoft.com/office/powerpoint/2010/main" val="4170849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90F6FF3-BB3E-44B0-9FEE-CAFE8A27C533}" type="datetimeFigureOut">
              <a:rPr lang="en-US" smtClean="0"/>
              <a:t>3/20/2021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AC8396D-3107-438C-996E-61ED6B1C6D93}" type="slidenum">
              <a:rPr lang="en-US" smtClean="0"/>
              <a:t>‹#›</a:t>
            </a:fld>
            <a:endParaRPr lang="en-US"/>
          </a:p>
        </p:txBody>
      </p:sp>
    </p:spTree>
    <p:extLst>
      <p:ext uri="{BB962C8B-B14F-4D97-AF65-F5344CB8AC3E}">
        <p14:creationId xmlns:p14="http://schemas.microsoft.com/office/powerpoint/2010/main" val="770828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90F6FF3-BB3E-44B0-9FEE-CAFE8A27C533}" type="datetimeFigureOut">
              <a:rPr lang="en-US" smtClean="0"/>
              <a:t>3/20/2021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AC8396D-3107-438C-996E-61ED6B1C6D93}" type="slidenum">
              <a:rPr lang="en-US" smtClean="0"/>
              <a:t>‹#›</a:t>
            </a:fld>
            <a:endParaRPr lang="en-US"/>
          </a:p>
        </p:txBody>
      </p:sp>
    </p:spTree>
    <p:extLst>
      <p:ext uri="{BB962C8B-B14F-4D97-AF65-F5344CB8AC3E}">
        <p14:creationId xmlns:p14="http://schemas.microsoft.com/office/powerpoint/2010/main" val="1456032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90F6FF3-BB3E-44B0-9FEE-CAFE8A27C533}" type="datetimeFigureOut">
              <a:rPr lang="en-US" smtClean="0"/>
              <a:t>3/20/2021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AC8396D-3107-438C-996E-61ED6B1C6D93}" type="slidenum">
              <a:rPr lang="en-US" smtClean="0"/>
              <a:t>‹#›</a:t>
            </a:fld>
            <a:endParaRPr lang="en-US"/>
          </a:p>
        </p:txBody>
      </p:sp>
    </p:spTree>
    <p:extLst>
      <p:ext uri="{BB962C8B-B14F-4D97-AF65-F5344CB8AC3E}">
        <p14:creationId xmlns:p14="http://schemas.microsoft.com/office/powerpoint/2010/main" val="180481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0F6FF3-BB3E-44B0-9FEE-CAFE8A27C533}" type="datetimeFigureOut">
              <a:rPr lang="en-US" smtClean="0"/>
              <a:t>3/20/2021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AC8396D-3107-438C-996E-61ED6B1C6D93}" type="slidenum">
              <a:rPr lang="en-US" smtClean="0"/>
              <a:t>‹#›</a:t>
            </a:fld>
            <a:endParaRPr lang="en-US"/>
          </a:p>
        </p:txBody>
      </p:sp>
    </p:spTree>
    <p:extLst>
      <p:ext uri="{BB962C8B-B14F-4D97-AF65-F5344CB8AC3E}">
        <p14:creationId xmlns:p14="http://schemas.microsoft.com/office/powerpoint/2010/main" val="2729083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90F6FF3-BB3E-44B0-9FEE-CAFE8A27C533}" type="datetimeFigureOut">
              <a:rPr lang="en-US" smtClean="0"/>
              <a:t>3/20/2021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AC8396D-3107-438C-996E-61ED6B1C6D93}" type="slidenum">
              <a:rPr lang="en-US" smtClean="0"/>
              <a:t>‹#›</a:t>
            </a:fld>
            <a:endParaRPr lang="en-US"/>
          </a:p>
        </p:txBody>
      </p:sp>
    </p:spTree>
    <p:extLst>
      <p:ext uri="{BB962C8B-B14F-4D97-AF65-F5344CB8AC3E}">
        <p14:creationId xmlns:p14="http://schemas.microsoft.com/office/powerpoint/2010/main" val="2906821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90F6FF3-BB3E-44B0-9FEE-CAFE8A27C533}" type="datetimeFigureOut">
              <a:rPr lang="en-US" smtClean="0"/>
              <a:t>3/20/2021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AC8396D-3107-438C-996E-61ED6B1C6D93}" type="slidenum">
              <a:rPr lang="en-US" smtClean="0"/>
              <a:t>‹#›</a:t>
            </a:fld>
            <a:endParaRPr lang="en-US"/>
          </a:p>
        </p:txBody>
      </p:sp>
    </p:spTree>
    <p:extLst>
      <p:ext uri="{BB962C8B-B14F-4D97-AF65-F5344CB8AC3E}">
        <p14:creationId xmlns:p14="http://schemas.microsoft.com/office/powerpoint/2010/main" val="2279389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90F6FF3-BB3E-44B0-9FEE-CAFE8A27C533}" type="datetimeFigureOut">
              <a:rPr lang="en-US" smtClean="0"/>
              <a:t>3/20/2021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AC8396D-3107-438C-996E-61ED6B1C6D93}" type="slidenum">
              <a:rPr lang="en-US" smtClean="0"/>
              <a:t>‹#›</a:t>
            </a:fld>
            <a:endParaRPr lang="en-US"/>
          </a:p>
        </p:txBody>
      </p:sp>
    </p:spTree>
    <p:extLst>
      <p:ext uri="{BB962C8B-B14F-4D97-AF65-F5344CB8AC3E}">
        <p14:creationId xmlns:p14="http://schemas.microsoft.com/office/powerpoint/2010/main" val="2377201271"/>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ctr"/>
            <a:r>
              <a:rPr lang="en-US" sz="4400" b="1" dirty="0" smtClean="0">
                <a:latin typeface="18thCentury" pitchFamily="2" charset="0"/>
              </a:rPr>
              <a:t>Title page </a:t>
            </a:r>
            <a:endParaRPr lang="en-US" sz="4400" b="1" dirty="0">
              <a:latin typeface="18thCentury" pitchFamily="2" charset="0"/>
            </a:endParaRPr>
          </a:p>
        </p:txBody>
      </p:sp>
      <p:sp>
        <p:nvSpPr>
          <p:cNvPr id="5" name="Content Placeholder 4"/>
          <p:cNvSpPr>
            <a:spLocks noGrp="1"/>
          </p:cNvSpPr>
          <p:nvPr>
            <p:ph idx="1"/>
          </p:nvPr>
        </p:nvSpPr>
        <p:spPr>
          <a:ln>
            <a:noFill/>
          </a:ln>
          <a:effectLst/>
          <a:scene3d>
            <a:camera prst="orthographicFront">
              <a:rot lat="0" lon="0" rev="0"/>
            </a:camera>
            <a:lightRig rig="contrasting" dir="t">
              <a:rot lat="0" lon="0" rev="7800000"/>
            </a:lightRig>
          </a:scene3d>
          <a:sp3d>
            <a:bevelT w="139700" h="139700"/>
          </a:sp3d>
        </p:spPr>
        <p:txBody>
          <a:bodyPr>
            <a:normAutofit fontScale="92500" lnSpcReduction="20000"/>
          </a:bodyPr>
          <a:lstStyle/>
          <a:p>
            <a:pPr marL="0" indent="0" algn="ctr">
              <a:buNone/>
            </a:pPr>
            <a:endParaRPr lang="en-US" dirty="0" smtClean="0">
              <a:latin typeface="18thCentury" pitchFamily="2" charset="0"/>
            </a:endParaRPr>
          </a:p>
          <a:p>
            <a:pPr marL="0" indent="0" algn="ctr">
              <a:buNone/>
            </a:pPr>
            <a:endParaRPr lang="en-US" dirty="0">
              <a:latin typeface="18thCentury" pitchFamily="2" charset="0"/>
            </a:endParaRPr>
          </a:p>
          <a:p>
            <a:pPr marL="0" indent="0" algn="ctr">
              <a:buNone/>
            </a:pPr>
            <a:r>
              <a:rPr lang="en-US" sz="2800" dirty="0" smtClean="0">
                <a:latin typeface="18thCentury" pitchFamily="2" charset="0"/>
              </a:rPr>
              <a:t>Managerial </a:t>
            </a:r>
            <a:r>
              <a:rPr lang="en-US" sz="2800" dirty="0">
                <a:latin typeface="18thCentury" pitchFamily="2" charset="0"/>
              </a:rPr>
              <a:t>economics chapter summary</a:t>
            </a:r>
          </a:p>
          <a:p>
            <a:pPr marL="0" indent="0" algn="ctr">
              <a:buNone/>
            </a:pPr>
            <a:r>
              <a:rPr lang="en-US" sz="2800" dirty="0">
                <a:latin typeface="18thCentury" pitchFamily="2" charset="0"/>
              </a:rPr>
              <a:t>Chapter </a:t>
            </a:r>
            <a:r>
              <a:rPr lang="en-US" sz="2800" dirty="0" smtClean="0">
                <a:latin typeface="18thCentury" pitchFamily="2" charset="0"/>
              </a:rPr>
              <a:t>summary</a:t>
            </a:r>
          </a:p>
          <a:p>
            <a:pPr marL="0" indent="0" algn="ctr">
              <a:buNone/>
            </a:pPr>
            <a:r>
              <a:rPr lang="en-US" sz="2800" dirty="0" smtClean="0">
                <a:latin typeface="18thCentury" pitchFamily="2" charset="0"/>
              </a:rPr>
              <a:t>Name</a:t>
            </a:r>
            <a:endParaRPr lang="en-US" sz="2800" dirty="0">
              <a:latin typeface="18thCentury" pitchFamily="2" charset="0"/>
            </a:endParaRPr>
          </a:p>
          <a:p>
            <a:pPr marL="0" indent="0" algn="ctr">
              <a:buNone/>
            </a:pPr>
            <a:r>
              <a:rPr lang="en-US" sz="2800" dirty="0">
                <a:latin typeface="18thCentury" pitchFamily="2" charset="0"/>
              </a:rPr>
              <a:t>Institution</a:t>
            </a:r>
          </a:p>
          <a:p>
            <a:pPr marL="0" indent="0" algn="ctr">
              <a:buNone/>
            </a:pPr>
            <a:r>
              <a:rPr lang="en-US" sz="2800" dirty="0">
                <a:latin typeface="18thCentury" pitchFamily="2" charset="0"/>
              </a:rPr>
              <a:t>Course</a:t>
            </a:r>
          </a:p>
          <a:p>
            <a:pPr marL="0" indent="0" algn="ctr">
              <a:buNone/>
            </a:pPr>
            <a:r>
              <a:rPr lang="en-US" sz="2800" dirty="0">
                <a:latin typeface="18thCentury" pitchFamily="2" charset="0"/>
              </a:rPr>
              <a:t>Instructor</a:t>
            </a:r>
          </a:p>
          <a:p>
            <a:pPr marL="0" indent="0" algn="ctr">
              <a:buNone/>
            </a:pPr>
            <a:r>
              <a:rPr lang="en-US" sz="2800" dirty="0">
                <a:latin typeface="18thCentury" pitchFamily="2" charset="0"/>
              </a:rPr>
              <a:t>Date</a:t>
            </a:r>
          </a:p>
          <a:p>
            <a:endParaRPr lang="en-US" dirty="0">
              <a:latin typeface="18thCentury" pitchFamily="2" charset="0"/>
            </a:endParaRPr>
          </a:p>
        </p:txBody>
      </p:sp>
    </p:spTree>
    <p:extLst>
      <p:ext uri="{BB962C8B-B14F-4D97-AF65-F5344CB8AC3E}">
        <p14:creationId xmlns:p14="http://schemas.microsoft.com/office/powerpoint/2010/main" val="35051164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THE REPOSITIONING OF FUNDS </a:t>
            </a:r>
            <a:endParaRPr lang="en-US" dirty="0"/>
          </a:p>
        </p:txBody>
      </p:sp>
      <p:sp>
        <p:nvSpPr>
          <p:cNvPr id="3" name="Content Placeholder 2"/>
          <p:cNvSpPr>
            <a:spLocks noGrp="1"/>
          </p:cNvSpPr>
          <p:nvPr>
            <p:ph idx="1"/>
          </p:nvPr>
        </p:nvSpPr>
        <p:spPr/>
        <p:txBody>
          <a:bodyPr>
            <a:noAutofit/>
          </a:bodyPr>
          <a:lstStyle/>
          <a:p>
            <a:r>
              <a:rPr lang="en-US" sz="2800" dirty="0">
                <a:latin typeface="18thCentury" pitchFamily="2" charset="0"/>
              </a:rPr>
              <a:t>Multinational corporations can enjoy high profitability and increased company value from moving funds to different countries. </a:t>
            </a:r>
            <a:endParaRPr lang="en-US" sz="2800" dirty="0" smtClean="0">
              <a:latin typeface="18thCentury" pitchFamily="2" charset="0"/>
            </a:endParaRPr>
          </a:p>
          <a:p>
            <a:r>
              <a:rPr lang="en-US" sz="2800" dirty="0" smtClean="0">
                <a:latin typeface="18thCentury" pitchFamily="2" charset="0"/>
              </a:rPr>
              <a:t>Has impacts on tax liabilities </a:t>
            </a:r>
          </a:p>
          <a:p>
            <a:r>
              <a:rPr lang="en-US" sz="2800" dirty="0">
                <a:latin typeface="18thCentury" pitchFamily="2" charset="0"/>
              </a:rPr>
              <a:t>Companies can use both loyalties and license fees as a way of channeling funds to the sectors within the company where higher profitability is expected.  </a:t>
            </a:r>
            <a:endParaRPr lang="en-US" sz="2800" dirty="0" smtClean="0">
              <a:latin typeface="18thCentury" pitchFamily="2" charset="0"/>
            </a:endParaRPr>
          </a:p>
          <a:p>
            <a:r>
              <a:rPr lang="en-US" sz="2800" dirty="0" smtClean="0">
                <a:latin typeface="18thCentury" pitchFamily="2" charset="0"/>
              </a:rPr>
              <a:t>The </a:t>
            </a:r>
            <a:r>
              <a:rPr lang="en-US" sz="2800" dirty="0">
                <a:latin typeface="18thCentury" pitchFamily="2" charset="0"/>
              </a:rPr>
              <a:t>positioning of funds can also be controlled by dividend payments by the subsidiary based on the parent’s dividend payout. </a:t>
            </a:r>
            <a:endParaRPr lang="en-US" sz="2800" dirty="0">
              <a:latin typeface="18thCentury" pitchFamily="2" charset="0"/>
            </a:endParaRPr>
          </a:p>
        </p:txBody>
      </p:sp>
    </p:spTree>
    <p:extLst>
      <p:ext uri="{BB962C8B-B14F-4D97-AF65-F5344CB8AC3E}">
        <p14:creationId xmlns:p14="http://schemas.microsoft.com/office/powerpoint/2010/main" val="21214904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 </a:t>
            </a:r>
            <a:r>
              <a:rPr lang="en-US" dirty="0"/>
              <a:t/>
            </a:r>
            <a:br>
              <a:rPr lang="en-US" dirty="0"/>
            </a:br>
            <a:r>
              <a:rPr lang="en-US" b="1" dirty="0"/>
              <a:t>MULTINATIONAL TRANSFER PRICING 	</a:t>
            </a:r>
            <a:r>
              <a:rPr lang="en-US" dirty="0"/>
              <a:t/>
            </a:r>
            <a:br>
              <a:rPr lang="en-US" dirty="0"/>
            </a:br>
            <a:endParaRPr lang="en-US" dirty="0"/>
          </a:p>
        </p:txBody>
      </p:sp>
      <p:sp>
        <p:nvSpPr>
          <p:cNvPr id="3" name="Content Placeholder 2"/>
          <p:cNvSpPr>
            <a:spLocks noGrp="1"/>
          </p:cNvSpPr>
          <p:nvPr>
            <p:ph idx="1"/>
          </p:nvPr>
        </p:nvSpPr>
        <p:spPr>
          <a:xfrm>
            <a:off x="695325" y="1790699"/>
            <a:ext cx="10809287" cy="4657725"/>
          </a:xfrm>
        </p:spPr>
        <p:txBody>
          <a:bodyPr>
            <a:noAutofit/>
          </a:bodyPr>
          <a:lstStyle/>
          <a:p>
            <a:r>
              <a:rPr lang="en-US" sz="2000" dirty="0">
                <a:latin typeface="18thCentury" pitchFamily="2" charset="0"/>
              </a:rPr>
              <a:t>Multinational transfer pricing entails the movement of a product from the parent corporation to the location of the subsidiary in other countries other than the parent. </a:t>
            </a:r>
            <a:endParaRPr lang="en-US" sz="2000" dirty="0" smtClean="0">
              <a:latin typeface="18thCentury" pitchFamily="2" charset="0"/>
            </a:endParaRPr>
          </a:p>
          <a:p>
            <a:r>
              <a:rPr lang="en-US" sz="2000" dirty="0">
                <a:latin typeface="18thCentury" pitchFamily="2" charset="0"/>
              </a:rPr>
              <a:t>The effect of tax liability can be ascertained using a simple equation; </a:t>
            </a:r>
          </a:p>
          <a:p>
            <a:pPr marL="400050" lvl="1" indent="0">
              <a:buNone/>
            </a:pPr>
            <a:r>
              <a:rPr lang="en-US" sz="2000" dirty="0">
                <a:latin typeface="18thCentury" pitchFamily="2" charset="0"/>
              </a:rPr>
              <a:t>∆T = (Q * ∆P * the___14) - (Q * ∆P * tm)</a:t>
            </a:r>
          </a:p>
          <a:p>
            <a:pPr marL="400050" lvl="1" indent="0">
              <a:buNone/>
            </a:pPr>
            <a:r>
              <a:rPr lang="en-US" sz="2000" dirty="0">
                <a:latin typeface="18thCentury" pitchFamily="2" charset="0"/>
              </a:rPr>
              <a:t>Where; </a:t>
            </a:r>
          </a:p>
          <a:p>
            <a:pPr marL="400050" lvl="1" indent="0">
              <a:buNone/>
            </a:pPr>
            <a:r>
              <a:rPr lang="en-US" sz="2000" dirty="0">
                <a:latin typeface="18thCentury" pitchFamily="2" charset="0"/>
              </a:rPr>
              <a:t>∆T = the difference in total tax bill </a:t>
            </a:r>
          </a:p>
          <a:p>
            <a:pPr marL="400050" lvl="1" indent="0">
              <a:buNone/>
            </a:pPr>
            <a:r>
              <a:rPr lang="en-US" sz="2000" dirty="0">
                <a:latin typeface="18thCentury" pitchFamily="2" charset="0"/>
              </a:rPr>
              <a:t>Q = the quantity of the shipped product to the importer</a:t>
            </a:r>
          </a:p>
          <a:p>
            <a:pPr marL="400050" lvl="1" indent="0">
              <a:buNone/>
            </a:pPr>
            <a:r>
              <a:rPr lang="en-US" sz="2000" dirty="0">
                <a:latin typeface="18thCentury" pitchFamily="2" charset="0"/>
              </a:rPr>
              <a:t>∆P = the price change </a:t>
            </a:r>
          </a:p>
          <a:p>
            <a:pPr marL="400050" lvl="1" indent="0">
              <a:buNone/>
            </a:pPr>
            <a:r>
              <a:rPr lang="en-US" sz="2000" dirty="0" err="1">
                <a:latin typeface="18thCentury" pitchFamily="2" charset="0"/>
              </a:rPr>
              <a:t>t</a:t>
            </a:r>
            <a:r>
              <a:rPr lang="en-US" sz="2000" baseline="-25000" dirty="0" err="1">
                <a:latin typeface="18thCentury" pitchFamily="2" charset="0"/>
              </a:rPr>
              <a:t>e</a:t>
            </a:r>
            <a:r>
              <a:rPr lang="en-US" sz="2000" dirty="0">
                <a:latin typeface="18thCentury" pitchFamily="2" charset="0"/>
              </a:rPr>
              <a:t> and t</a:t>
            </a:r>
            <a:r>
              <a:rPr lang="en-US" sz="2000" baseline="-25000" dirty="0">
                <a:latin typeface="18thCentury" pitchFamily="2" charset="0"/>
              </a:rPr>
              <a:t>m</a:t>
            </a:r>
            <a:r>
              <a:rPr lang="en-US" sz="2000" dirty="0">
                <a:latin typeface="18thCentury" pitchFamily="2" charset="0"/>
              </a:rPr>
              <a:t> = the rates of tax in both the importer and exporter countries</a:t>
            </a:r>
          </a:p>
          <a:p>
            <a:pPr marL="400050" lvl="1" indent="0">
              <a:buNone/>
            </a:pPr>
            <a:r>
              <a:rPr lang="en-US" sz="2000" dirty="0">
                <a:latin typeface="18thCentury" pitchFamily="2" charset="0"/>
              </a:rPr>
              <a:t>if </a:t>
            </a:r>
            <a:r>
              <a:rPr lang="en-US" sz="2000" dirty="0" err="1">
                <a:latin typeface="18thCentury" pitchFamily="2" charset="0"/>
              </a:rPr>
              <a:t>t</a:t>
            </a:r>
            <a:r>
              <a:rPr lang="en-US" sz="2000" baseline="-25000" dirty="0" err="1">
                <a:latin typeface="18thCentury" pitchFamily="2" charset="0"/>
              </a:rPr>
              <a:t>e</a:t>
            </a:r>
            <a:r>
              <a:rPr lang="en-US" sz="2000" dirty="0">
                <a:latin typeface="18thCentury" pitchFamily="2" charset="0"/>
              </a:rPr>
              <a:t> &gt; t</a:t>
            </a:r>
            <a:r>
              <a:rPr lang="en-US" sz="2000" baseline="-25000" dirty="0">
                <a:latin typeface="18thCentury" pitchFamily="2" charset="0"/>
              </a:rPr>
              <a:t>m</a:t>
            </a:r>
            <a:r>
              <a:rPr lang="en-US" sz="2000" dirty="0">
                <a:latin typeface="18thCentury" pitchFamily="2" charset="0"/>
              </a:rPr>
              <a:t>, the income from both corporations is likely to increase with lower transfer prices.</a:t>
            </a:r>
          </a:p>
          <a:p>
            <a:pPr marL="400050" lvl="1" indent="0">
              <a:buNone/>
            </a:pPr>
            <a:r>
              <a:rPr lang="en-US" sz="2000" dirty="0">
                <a:latin typeface="18thCentury" pitchFamily="2" charset="0"/>
              </a:rPr>
              <a:t>if </a:t>
            </a:r>
            <a:r>
              <a:rPr lang="en-US" sz="2000" dirty="0" err="1">
                <a:latin typeface="18thCentury" pitchFamily="2" charset="0"/>
              </a:rPr>
              <a:t>t</a:t>
            </a:r>
            <a:r>
              <a:rPr lang="en-US" sz="2000" baseline="-25000" dirty="0" err="1">
                <a:latin typeface="18thCentury" pitchFamily="2" charset="0"/>
              </a:rPr>
              <a:t>e</a:t>
            </a:r>
            <a:r>
              <a:rPr lang="en-US" sz="2000" dirty="0">
                <a:latin typeface="18thCentury" pitchFamily="2" charset="0"/>
              </a:rPr>
              <a:t> &lt;t</a:t>
            </a:r>
            <a:r>
              <a:rPr lang="en-US" sz="2000" baseline="-25000" dirty="0">
                <a:latin typeface="18thCentury" pitchFamily="2" charset="0"/>
              </a:rPr>
              <a:t>m, </a:t>
            </a:r>
            <a:r>
              <a:rPr lang="en-US" sz="2000" dirty="0">
                <a:latin typeface="18thCentury" pitchFamily="2" charset="0"/>
              </a:rPr>
              <a:t>there would be higher income with higher transfer prices</a:t>
            </a:r>
            <a:endParaRPr lang="en-US" sz="2000" dirty="0">
              <a:latin typeface="18thCentury" pitchFamily="2" charset="0"/>
            </a:endParaRPr>
          </a:p>
        </p:txBody>
      </p:sp>
    </p:spTree>
    <p:extLst>
      <p:ext uri="{BB962C8B-B14F-4D97-AF65-F5344CB8AC3E}">
        <p14:creationId xmlns:p14="http://schemas.microsoft.com/office/powerpoint/2010/main" val="2919256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PRACTICING TRANSFER PRICING </a:t>
            </a:r>
            <a:r>
              <a:rPr lang="en-US" dirty="0"/>
              <a:t/>
            </a:r>
            <a:br>
              <a:rPr lang="en-US" dirty="0"/>
            </a:br>
            <a:endParaRPr lang="en-US" dirty="0"/>
          </a:p>
        </p:txBody>
      </p:sp>
      <p:sp>
        <p:nvSpPr>
          <p:cNvPr id="3" name="Content Placeholder 2"/>
          <p:cNvSpPr>
            <a:spLocks noGrp="1"/>
          </p:cNvSpPr>
          <p:nvPr>
            <p:ph idx="1"/>
          </p:nvPr>
        </p:nvSpPr>
        <p:spPr>
          <a:xfrm>
            <a:off x="2589212" y="1638300"/>
            <a:ext cx="8915400" cy="4272922"/>
          </a:xfrm>
        </p:spPr>
        <p:txBody>
          <a:bodyPr>
            <a:noAutofit/>
          </a:bodyPr>
          <a:lstStyle/>
          <a:p>
            <a:r>
              <a:rPr lang="en-US" sz="2400" dirty="0">
                <a:latin typeface="18thCentury" pitchFamily="2" charset="0"/>
              </a:rPr>
              <a:t>An arm’s length relationship is required in doing the transfer based on the internal revenue service (IRS). </a:t>
            </a:r>
            <a:endParaRPr lang="en-US" sz="2400" dirty="0" smtClean="0">
              <a:latin typeface="18thCentury" pitchFamily="2" charset="0"/>
            </a:endParaRPr>
          </a:p>
          <a:p>
            <a:r>
              <a:rPr lang="en-US" sz="2400" b="1" dirty="0" smtClean="0">
                <a:latin typeface="18thCentury" pitchFamily="2" charset="0"/>
              </a:rPr>
              <a:t>Global application; </a:t>
            </a:r>
          </a:p>
          <a:p>
            <a:pPr lvl="1"/>
            <a:r>
              <a:rPr lang="en-US" sz="2400" dirty="0">
                <a:latin typeface="18thCentury" pitchFamily="2" charset="0"/>
              </a:rPr>
              <a:t>The Kellogg Company </a:t>
            </a:r>
            <a:r>
              <a:rPr lang="en-US" sz="2400" dirty="0" smtClean="0">
                <a:latin typeface="18thCentury" pitchFamily="2" charset="0"/>
              </a:rPr>
              <a:t>failure in operations in India from </a:t>
            </a:r>
            <a:r>
              <a:rPr lang="en-US" sz="2400" dirty="0">
                <a:latin typeface="18thCentury" pitchFamily="2" charset="0"/>
              </a:rPr>
              <a:t>the lack of a proper understanding of Indian </a:t>
            </a:r>
            <a:r>
              <a:rPr lang="en-US" sz="2400" dirty="0" smtClean="0">
                <a:latin typeface="18thCentury" pitchFamily="2" charset="0"/>
              </a:rPr>
              <a:t>tastes</a:t>
            </a:r>
            <a:endParaRPr lang="en-US" sz="2400" dirty="0">
              <a:latin typeface="18thCentury" pitchFamily="2" charset="0"/>
            </a:endParaRPr>
          </a:p>
          <a:p>
            <a:pPr lvl="1"/>
            <a:r>
              <a:rPr lang="en-US" sz="2400" dirty="0">
                <a:latin typeface="18thCentury" pitchFamily="2" charset="0"/>
              </a:rPr>
              <a:t>. There was a major challenge in persuading the Indians to turn to the company’s products. </a:t>
            </a:r>
            <a:endParaRPr lang="en-US" sz="2400" dirty="0" smtClean="0">
              <a:latin typeface="18thCentury" pitchFamily="2" charset="0"/>
            </a:endParaRPr>
          </a:p>
          <a:p>
            <a:pPr lvl="1"/>
            <a:r>
              <a:rPr lang="en-US" sz="2400" dirty="0" smtClean="0">
                <a:latin typeface="18thCentury" pitchFamily="2" charset="0"/>
              </a:rPr>
              <a:t>This </a:t>
            </a:r>
            <a:r>
              <a:rPr lang="en-US" sz="2400" dirty="0">
                <a:latin typeface="18thCentury" pitchFamily="2" charset="0"/>
              </a:rPr>
              <a:t>led to the need for a change in strategy with the company understanding the need to provide </a:t>
            </a:r>
            <a:endParaRPr lang="en-US" sz="2400" dirty="0" smtClean="0">
              <a:latin typeface="18thCentury" pitchFamily="2" charset="0"/>
            </a:endParaRPr>
          </a:p>
          <a:p>
            <a:pPr lvl="2"/>
            <a:r>
              <a:rPr lang="en-US" sz="2400" dirty="0" smtClean="0">
                <a:latin typeface="18thCentury" pitchFamily="2" charset="0"/>
              </a:rPr>
              <a:t>products </a:t>
            </a:r>
            <a:r>
              <a:rPr lang="en-US" sz="2400" dirty="0">
                <a:latin typeface="18thCentury" pitchFamily="2" charset="0"/>
              </a:rPr>
              <a:t>that suit the needs of the market they intend to expand to. </a:t>
            </a:r>
            <a:endParaRPr lang="en-US" sz="2400" b="1" dirty="0" smtClean="0">
              <a:latin typeface="18thCentury" pitchFamily="2" charset="0"/>
            </a:endParaRPr>
          </a:p>
          <a:p>
            <a:endParaRPr lang="en-US" sz="2400" dirty="0">
              <a:latin typeface="18thCentury" pitchFamily="2" charset="0"/>
            </a:endParaRPr>
          </a:p>
        </p:txBody>
      </p:sp>
    </p:spTree>
    <p:extLst>
      <p:ext uri="{BB962C8B-B14F-4D97-AF65-F5344CB8AC3E}">
        <p14:creationId xmlns:p14="http://schemas.microsoft.com/office/powerpoint/2010/main" val="30357201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SUMMARY AND CONCLUSION </a:t>
            </a:r>
            <a:endParaRPr lang="en-US" b="1" dirty="0"/>
          </a:p>
        </p:txBody>
      </p:sp>
      <p:sp>
        <p:nvSpPr>
          <p:cNvPr id="3" name="Content Placeholder 2"/>
          <p:cNvSpPr>
            <a:spLocks noGrp="1"/>
          </p:cNvSpPr>
          <p:nvPr>
            <p:ph idx="1"/>
          </p:nvPr>
        </p:nvSpPr>
        <p:spPr>
          <a:xfrm>
            <a:off x="1504950" y="1285875"/>
            <a:ext cx="9999662" cy="5162550"/>
          </a:xfrm>
        </p:spPr>
        <p:txBody>
          <a:bodyPr>
            <a:noAutofit/>
          </a:bodyPr>
          <a:lstStyle/>
          <a:p>
            <a:r>
              <a:rPr lang="en-US" sz="2800" dirty="0">
                <a:latin typeface="18thCentury" pitchFamily="2" charset="0"/>
              </a:rPr>
              <a:t>Multinational corporation involvement in both domestic and worldwide markets is important in ensuring maximum exploitation of the available opportunities in both markets. </a:t>
            </a:r>
            <a:endParaRPr lang="en-US" sz="2800" dirty="0" smtClean="0">
              <a:latin typeface="18thCentury" pitchFamily="2" charset="0"/>
            </a:endParaRPr>
          </a:p>
          <a:p>
            <a:r>
              <a:rPr lang="en-US" sz="2800" dirty="0">
                <a:latin typeface="18thCentury" pitchFamily="2" charset="0"/>
              </a:rPr>
              <a:t>There are various factors that the multinational corporation is expected to put into consideration when devising an investment strategy.</a:t>
            </a:r>
          </a:p>
          <a:p>
            <a:pPr lvl="1"/>
            <a:r>
              <a:rPr lang="en-US" sz="2800" b="1" dirty="0">
                <a:latin typeface="18thCentury" pitchFamily="2" charset="0"/>
              </a:rPr>
              <a:t>Economic factors </a:t>
            </a:r>
            <a:r>
              <a:rPr lang="en-US" sz="2800" dirty="0">
                <a:latin typeface="18thCentury" pitchFamily="2" charset="0"/>
              </a:rPr>
              <a:t>include the possible changes in exchange rates, the differences in the cost of acquiring capital in both countries</a:t>
            </a:r>
            <a:r>
              <a:rPr lang="en-US" sz="2800" dirty="0" smtClean="0">
                <a:latin typeface="18thCentury" pitchFamily="2" charset="0"/>
              </a:rPr>
              <a:t>.</a:t>
            </a:r>
          </a:p>
          <a:p>
            <a:pPr lvl="1"/>
            <a:r>
              <a:rPr lang="en-US" sz="2800" b="1" dirty="0">
                <a:latin typeface="18thCentury" pitchFamily="2" charset="0"/>
              </a:rPr>
              <a:t>Political factors </a:t>
            </a:r>
            <a:r>
              <a:rPr lang="en-US" sz="2800" dirty="0">
                <a:latin typeface="18thCentury" pitchFamily="2" charset="0"/>
              </a:rPr>
              <a:t>include the stability of the various institutions of the government in the country of investment. </a:t>
            </a:r>
            <a:r>
              <a:rPr lang="en-US" sz="2800" dirty="0" smtClean="0">
                <a:latin typeface="18thCentury" pitchFamily="2" charset="0"/>
              </a:rPr>
              <a:t> </a:t>
            </a:r>
          </a:p>
          <a:p>
            <a:pPr lvl="1"/>
            <a:r>
              <a:rPr lang="en-US" sz="2800" b="1" dirty="0">
                <a:latin typeface="18thCentury" pitchFamily="2" charset="0"/>
              </a:rPr>
              <a:t>Social and cultural factors </a:t>
            </a:r>
            <a:r>
              <a:rPr lang="en-US" sz="2800" dirty="0">
                <a:latin typeface="18thCentury" pitchFamily="2" charset="0"/>
              </a:rPr>
              <a:t>include the differences in beliefs and values held by people in both countries. </a:t>
            </a:r>
            <a:endParaRPr lang="en-US" sz="2800" dirty="0">
              <a:latin typeface="18thCentury" pitchFamily="2" charset="0"/>
            </a:endParaRPr>
          </a:p>
        </p:txBody>
      </p:sp>
    </p:spTree>
    <p:extLst>
      <p:ext uri="{BB962C8B-B14F-4D97-AF65-F5344CB8AC3E}">
        <p14:creationId xmlns:p14="http://schemas.microsoft.com/office/powerpoint/2010/main" val="3157902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ctr"/>
            <a:r>
              <a:rPr lang="en-US" sz="4400" b="1" dirty="0" smtClean="0">
                <a:latin typeface="18thCentury" pitchFamily="2" charset="0"/>
              </a:rPr>
              <a:t>INTRODUCTION</a:t>
            </a:r>
            <a:endParaRPr lang="en-US" sz="4400" b="1" dirty="0">
              <a:latin typeface="18thCentury" pitchFamily="2" charset="0"/>
            </a:endParaRPr>
          </a:p>
        </p:txBody>
      </p:sp>
      <p:sp>
        <p:nvSpPr>
          <p:cNvPr id="5" name="Content Placeholder 4"/>
          <p:cNvSpPr>
            <a:spLocks noGrp="1"/>
          </p:cNvSpPr>
          <p:nvPr>
            <p:ph idx="1"/>
          </p:nvPr>
        </p:nvSpPr>
        <p:spPr>
          <a:ln>
            <a:noFill/>
          </a:ln>
          <a:effectLst/>
          <a:scene3d>
            <a:camera prst="orthographicFront">
              <a:rot lat="0" lon="0" rev="0"/>
            </a:camera>
            <a:lightRig rig="contrasting" dir="t">
              <a:rot lat="0" lon="0" rev="7800000"/>
            </a:lightRig>
          </a:scene3d>
          <a:sp3d>
            <a:bevelT w="139700" h="139700"/>
          </a:sp3d>
        </p:spPr>
        <p:txBody>
          <a:bodyPr>
            <a:noAutofit/>
          </a:bodyPr>
          <a:lstStyle/>
          <a:p>
            <a:r>
              <a:rPr lang="en-US" sz="3200" dirty="0" smtClean="0">
                <a:latin typeface="18thCentury" pitchFamily="2" charset="0"/>
              </a:rPr>
              <a:t>Companies expand to foreign market to exploit market and investment opportunit9ies.</a:t>
            </a:r>
          </a:p>
          <a:p>
            <a:r>
              <a:rPr lang="en-US" sz="3200" dirty="0" smtClean="0">
                <a:latin typeface="18thCentury" pitchFamily="2" charset="0"/>
              </a:rPr>
              <a:t>Global opportunities available for multinationals include;</a:t>
            </a:r>
          </a:p>
          <a:p>
            <a:pPr lvl="1"/>
            <a:r>
              <a:rPr lang="en-US" sz="3200" dirty="0" smtClean="0">
                <a:latin typeface="18thCentury" pitchFamily="2" charset="0"/>
              </a:rPr>
              <a:t>Wider market penetration </a:t>
            </a:r>
          </a:p>
          <a:p>
            <a:pPr lvl="1"/>
            <a:r>
              <a:rPr lang="en-US" sz="3200" dirty="0" smtClean="0">
                <a:latin typeface="18thCentury" pitchFamily="2" charset="0"/>
              </a:rPr>
              <a:t>Profit maximization</a:t>
            </a:r>
          </a:p>
          <a:p>
            <a:pPr lvl="1"/>
            <a:r>
              <a:rPr lang="en-US" sz="3200" dirty="0" smtClean="0">
                <a:latin typeface="18thCentury" pitchFamily="2" charset="0"/>
              </a:rPr>
              <a:t>To exploit the glowing economies </a:t>
            </a:r>
          </a:p>
          <a:p>
            <a:endParaRPr lang="en-US" sz="3200" dirty="0">
              <a:latin typeface="18thCentury" pitchFamily="2" charset="0"/>
            </a:endParaRPr>
          </a:p>
        </p:txBody>
      </p:sp>
    </p:spTree>
    <p:extLst>
      <p:ext uri="{BB962C8B-B14F-4D97-AF65-F5344CB8AC3E}">
        <p14:creationId xmlns:p14="http://schemas.microsoft.com/office/powerpoint/2010/main" val="3228181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ctr"/>
            <a:r>
              <a:rPr lang="en-US" sz="4400" b="1" dirty="0" smtClean="0">
                <a:latin typeface="18thCentury" pitchFamily="2" charset="0"/>
              </a:rPr>
              <a:t>BUSINESS IN INDIA </a:t>
            </a:r>
            <a:endParaRPr lang="en-US" sz="4400" b="1" dirty="0">
              <a:latin typeface="18thCentury" pitchFamily="2" charset="0"/>
            </a:endParaRPr>
          </a:p>
        </p:txBody>
      </p:sp>
      <p:sp>
        <p:nvSpPr>
          <p:cNvPr id="5" name="Content Placeholder 4"/>
          <p:cNvSpPr>
            <a:spLocks noGrp="1"/>
          </p:cNvSpPr>
          <p:nvPr>
            <p:ph idx="1"/>
          </p:nvPr>
        </p:nvSpPr>
        <p:spPr>
          <a:ln>
            <a:noFill/>
          </a:ln>
          <a:effectLst/>
          <a:scene3d>
            <a:camera prst="orthographicFront">
              <a:rot lat="0" lon="0" rev="0"/>
            </a:camera>
            <a:lightRig rig="contrasting" dir="t">
              <a:rot lat="0" lon="0" rev="7800000"/>
            </a:lightRig>
          </a:scene3d>
          <a:sp3d>
            <a:bevelT w="139700" h="139700"/>
          </a:sp3d>
        </p:spPr>
        <p:txBody>
          <a:bodyPr>
            <a:noAutofit/>
          </a:bodyPr>
          <a:lstStyle/>
          <a:p>
            <a:r>
              <a:rPr lang="en-US" sz="2800" dirty="0">
                <a:latin typeface="18thCentury" pitchFamily="2" charset="0"/>
              </a:rPr>
              <a:t>India has a vibrant, self-reliant national economy. </a:t>
            </a:r>
            <a:endParaRPr lang="en-US" sz="2800" dirty="0" smtClean="0">
              <a:latin typeface="18thCentury" pitchFamily="2" charset="0"/>
            </a:endParaRPr>
          </a:p>
          <a:p>
            <a:r>
              <a:rPr lang="en-US" sz="2800" dirty="0" smtClean="0">
                <a:latin typeface="18thCentury" pitchFamily="2" charset="0"/>
              </a:rPr>
              <a:t>Main industries in the country include; </a:t>
            </a:r>
          </a:p>
          <a:p>
            <a:pPr lvl="1"/>
            <a:r>
              <a:rPr lang="en-US" sz="2600" dirty="0" smtClean="0">
                <a:latin typeface="18thCentury" pitchFamily="2" charset="0"/>
              </a:rPr>
              <a:t>Agriculture</a:t>
            </a:r>
          </a:p>
          <a:p>
            <a:pPr lvl="1"/>
            <a:r>
              <a:rPr lang="en-US" sz="2600" dirty="0" smtClean="0">
                <a:latin typeface="18thCentury" pitchFamily="2" charset="0"/>
              </a:rPr>
              <a:t>The service sector</a:t>
            </a:r>
          </a:p>
          <a:p>
            <a:pPr lvl="1"/>
            <a:r>
              <a:rPr lang="en-US" sz="2600" dirty="0" smtClean="0">
                <a:latin typeface="18thCentury" pitchFamily="2" charset="0"/>
              </a:rPr>
              <a:t>Information technology </a:t>
            </a:r>
          </a:p>
          <a:p>
            <a:pPr lvl="1"/>
            <a:r>
              <a:rPr lang="en-US" sz="2600" dirty="0" smtClean="0">
                <a:latin typeface="18thCentury" pitchFamily="2" charset="0"/>
              </a:rPr>
              <a:t>Pharmaceuticals </a:t>
            </a:r>
            <a:endParaRPr lang="en-US" sz="2600" dirty="0">
              <a:latin typeface="18thCentury" pitchFamily="2" charset="0"/>
            </a:endParaRPr>
          </a:p>
        </p:txBody>
      </p:sp>
    </p:spTree>
    <p:extLst>
      <p:ext uri="{BB962C8B-B14F-4D97-AF65-F5344CB8AC3E}">
        <p14:creationId xmlns:p14="http://schemas.microsoft.com/office/powerpoint/2010/main" val="1050722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INVESTMENT ATTRACTIVENESS </a:t>
            </a:r>
            <a:endParaRPr lang="en-US" b="1" dirty="0"/>
          </a:p>
        </p:txBody>
      </p:sp>
      <p:sp>
        <p:nvSpPr>
          <p:cNvPr id="3" name="Content Placeholder 2"/>
          <p:cNvSpPr>
            <a:spLocks noGrp="1"/>
          </p:cNvSpPr>
          <p:nvPr>
            <p:ph idx="1"/>
          </p:nvPr>
        </p:nvSpPr>
        <p:spPr/>
        <p:txBody>
          <a:bodyPr>
            <a:noAutofit/>
          </a:bodyPr>
          <a:lstStyle/>
          <a:p>
            <a:r>
              <a:rPr lang="en-US" sz="2400" b="1" dirty="0">
                <a:latin typeface="18thCentury" pitchFamily="2" charset="0"/>
              </a:rPr>
              <a:t>Business and investment climate in </a:t>
            </a:r>
            <a:r>
              <a:rPr lang="en-US" sz="2400" b="1" dirty="0" smtClean="0">
                <a:latin typeface="18thCentury" pitchFamily="2" charset="0"/>
              </a:rPr>
              <a:t>India</a:t>
            </a:r>
            <a:r>
              <a:rPr lang="en-US" sz="2400" dirty="0" smtClean="0">
                <a:latin typeface="18thCentury" pitchFamily="2" charset="0"/>
              </a:rPr>
              <a:t>-The </a:t>
            </a:r>
            <a:r>
              <a:rPr lang="en-US" sz="2400" dirty="0">
                <a:latin typeface="18thCentury" pitchFamily="2" charset="0"/>
              </a:rPr>
              <a:t>huge potential in economic growth presents high attractiveness to foreign investors in the country. </a:t>
            </a:r>
            <a:endParaRPr lang="en-US" sz="2400" dirty="0" smtClean="0">
              <a:latin typeface="18thCentury" pitchFamily="2" charset="0"/>
            </a:endParaRPr>
          </a:p>
          <a:p>
            <a:r>
              <a:rPr lang="en-US" sz="2400" b="1" dirty="0">
                <a:latin typeface="18thCentury" pitchFamily="2" charset="0"/>
              </a:rPr>
              <a:t>Socioeconomic and political factors </a:t>
            </a:r>
            <a:r>
              <a:rPr lang="en-US" sz="2400" dirty="0" smtClean="0">
                <a:latin typeface="18thCentury" pitchFamily="2" charset="0"/>
              </a:rPr>
              <a:t>- The </a:t>
            </a:r>
            <a:r>
              <a:rPr lang="en-US" sz="2400" dirty="0">
                <a:latin typeface="18thCentury" pitchFamily="2" charset="0"/>
              </a:rPr>
              <a:t>most significant problem relating to socio-economic issues in India is the high level of poverty in the country. </a:t>
            </a:r>
          </a:p>
          <a:p>
            <a:pPr lvl="1"/>
            <a:r>
              <a:rPr lang="en-US" sz="2000" dirty="0" smtClean="0">
                <a:latin typeface="18thCentury" pitchFamily="2" charset="0"/>
              </a:rPr>
              <a:t>Include population literacy levels, beliefs , religion culture and language. </a:t>
            </a:r>
          </a:p>
          <a:p>
            <a:pPr indent="-285750"/>
            <a:r>
              <a:rPr lang="en-US" sz="2400" dirty="0" smtClean="0">
                <a:latin typeface="18thCentury" pitchFamily="2" charset="0"/>
              </a:rPr>
              <a:t>Macdonald’s in India strategy:</a:t>
            </a:r>
          </a:p>
          <a:p>
            <a:pPr lvl="1"/>
            <a:r>
              <a:rPr lang="en-US" sz="2000" dirty="0" smtClean="0">
                <a:latin typeface="18thCentury" pitchFamily="2" charset="0"/>
              </a:rPr>
              <a:t>Special </a:t>
            </a:r>
            <a:r>
              <a:rPr lang="en-US" sz="2000" dirty="0">
                <a:latin typeface="18thCentury" pitchFamily="2" charset="0"/>
              </a:rPr>
              <a:t>menu for India by incorporating a vegetarian selection. </a:t>
            </a:r>
            <a:endParaRPr lang="en-US" sz="2000" dirty="0" smtClean="0">
              <a:latin typeface="18thCentury" pitchFamily="2" charset="0"/>
            </a:endParaRPr>
          </a:p>
          <a:p>
            <a:pPr lvl="1"/>
            <a:r>
              <a:rPr lang="en-US" sz="2000" dirty="0" smtClean="0">
                <a:latin typeface="18thCentury" pitchFamily="2" charset="0"/>
              </a:rPr>
              <a:t>Restaurant positioning </a:t>
            </a:r>
          </a:p>
          <a:p>
            <a:pPr lvl="1"/>
            <a:r>
              <a:rPr lang="en-US" sz="2000" dirty="0" smtClean="0">
                <a:latin typeface="18thCentury" pitchFamily="2" charset="0"/>
              </a:rPr>
              <a:t>Use of vegetable products </a:t>
            </a:r>
            <a:endParaRPr lang="en-US" sz="2000" dirty="0">
              <a:latin typeface="18thCentury" pitchFamily="2" charset="0"/>
            </a:endParaRPr>
          </a:p>
        </p:txBody>
      </p:sp>
    </p:spTree>
    <p:extLst>
      <p:ext uri="{BB962C8B-B14F-4D97-AF65-F5344CB8AC3E}">
        <p14:creationId xmlns:p14="http://schemas.microsoft.com/office/powerpoint/2010/main" val="3322713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RISKS OF MULTINATIONALS </a:t>
            </a:r>
            <a:endParaRPr lang="en-US" b="1" dirty="0"/>
          </a:p>
        </p:txBody>
      </p:sp>
      <p:sp>
        <p:nvSpPr>
          <p:cNvPr id="3" name="Content Placeholder 2"/>
          <p:cNvSpPr>
            <a:spLocks noGrp="1"/>
          </p:cNvSpPr>
          <p:nvPr>
            <p:ph idx="1"/>
          </p:nvPr>
        </p:nvSpPr>
        <p:spPr>
          <a:xfrm>
            <a:off x="2589212" y="1386840"/>
            <a:ext cx="8915400" cy="5044440"/>
          </a:xfrm>
        </p:spPr>
        <p:txBody>
          <a:bodyPr>
            <a:noAutofit/>
          </a:bodyPr>
          <a:lstStyle/>
          <a:p>
            <a:pPr lvl="0"/>
            <a:r>
              <a:rPr lang="en-US" sz="2800" dirty="0">
                <a:latin typeface="18thCentury" pitchFamily="2" charset="0"/>
              </a:rPr>
              <a:t>Funds and capital controls are some of the major risks. </a:t>
            </a:r>
            <a:r>
              <a:rPr lang="en-US" sz="2800" dirty="0" smtClean="0">
                <a:latin typeface="18thCentury" pitchFamily="2" charset="0"/>
              </a:rPr>
              <a:t>The </a:t>
            </a:r>
            <a:r>
              <a:rPr lang="en-US" sz="2800" dirty="0">
                <a:latin typeface="18thCentury" pitchFamily="2" charset="0"/>
              </a:rPr>
              <a:t>difference in religion and cultural philosophies may lead to a negative attitude and perception towards multinational corporations. </a:t>
            </a:r>
          </a:p>
          <a:p>
            <a:pPr lvl="0"/>
            <a:r>
              <a:rPr lang="en-US" sz="2800" dirty="0">
                <a:latin typeface="18thCentury" pitchFamily="2" charset="0"/>
              </a:rPr>
              <a:t>Some countries have subsidiary ownership </a:t>
            </a:r>
            <a:r>
              <a:rPr lang="en-US" sz="2800" dirty="0" smtClean="0">
                <a:latin typeface="18thCentury" pitchFamily="2" charset="0"/>
              </a:rPr>
              <a:t>restrictions</a:t>
            </a:r>
          </a:p>
          <a:p>
            <a:pPr lvl="0"/>
            <a:r>
              <a:rPr lang="en-US" sz="2800" dirty="0" smtClean="0">
                <a:latin typeface="18thCentury" pitchFamily="2" charset="0"/>
              </a:rPr>
              <a:t>The </a:t>
            </a:r>
            <a:r>
              <a:rPr lang="en-US" sz="2800" dirty="0">
                <a:latin typeface="18thCentury" pitchFamily="2" charset="0"/>
              </a:rPr>
              <a:t>restrictions on the human resource department </a:t>
            </a:r>
            <a:endParaRPr lang="en-US" sz="2800" dirty="0" smtClean="0">
              <a:latin typeface="18thCentury" pitchFamily="2" charset="0"/>
            </a:endParaRPr>
          </a:p>
          <a:p>
            <a:pPr lvl="0"/>
            <a:r>
              <a:rPr lang="en-US" sz="2800" dirty="0" smtClean="0">
                <a:latin typeface="18thCentury" pitchFamily="2" charset="0"/>
              </a:rPr>
              <a:t>Intellectual </a:t>
            </a:r>
            <a:r>
              <a:rPr lang="en-US" sz="2800" dirty="0">
                <a:latin typeface="18thCentury" pitchFamily="2" charset="0"/>
              </a:rPr>
              <a:t>property protection in some countries is had to impose on some properties such as films, software, and books. </a:t>
            </a:r>
          </a:p>
          <a:p>
            <a:pPr lvl="0"/>
            <a:r>
              <a:rPr lang="en-US" sz="2800" dirty="0">
                <a:latin typeface="18thCentury" pitchFamily="2" charset="0"/>
              </a:rPr>
              <a:t>Multinational corporations may face discrimination from </a:t>
            </a:r>
            <a:r>
              <a:rPr lang="en-US" sz="2800" dirty="0" smtClean="0">
                <a:latin typeface="18thCentury" pitchFamily="2" charset="0"/>
              </a:rPr>
              <a:t>various government </a:t>
            </a:r>
          </a:p>
          <a:p>
            <a:pPr lvl="0"/>
            <a:r>
              <a:rPr lang="en-US" sz="2800" dirty="0" smtClean="0">
                <a:latin typeface="18thCentury" pitchFamily="2" charset="0"/>
              </a:rPr>
              <a:t>Corruption </a:t>
            </a:r>
            <a:r>
              <a:rPr lang="en-US" sz="2800" dirty="0">
                <a:latin typeface="18thCentury" pitchFamily="2" charset="0"/>
              </a:rPr>
              <a:t>cases against the multinational corporation in the new country of operations. </a:t>
            </a:r>
          </a:p>
          <a:p>
            <a:endParaRPr lang="en-US" sz="2800" dirty="0">
              <a:latin typeface="18thCentury" pitchFamily="2" charset="0"/>
            </a:endParaRPr>
          </a:p>
        </p:txBody>
      </p:sp>
    </p:spTree>
    <p:extLst>
      <p:ext uri="{BB962C8B-B14F-4D97-AF65-F5344CB8AC3E}">
        <p14:creationId xmlns:p14="http://schemas.microsoft.com/office/powerpoint/2010/main" val="19593913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EXCHANGE RATES </a:t>
            </a:r>
            <a:endParaRPr lang="en-US" b="1" dirty="0"/>
          </a:p>
        </p:txBody>
      </p:sp>
      <p:sp>
        <p:nvSpPr>
          <p:cNvPr id="3" name="Content Placeholder 2"/>
          <p:cNvSpPr>
            <a:spLocks noGrp="1"/>
          </p:cNvSpPr>
          <p:nvPr>
            <p:ph idx="1"/>
          </p:nvPr>
        </p:nvSpPr>
        <p:spPr/>
        <p:txBody>
          <a:bodyPr>
            <a:normAutofit/>
          </a:bodyPr>
          <a:lstStyle/>
          <a:p>
            <a:r>
              <a:rPr lang="en-US" sz="2000" dirty="0">
                <a:latin typeface="18thCentury" pitchFamily="2" charset="0"/>
              </a:rPr>
              <a:t>The exchange rate can be simply defined as the price of the currency of one country compared to the currency of another. </a:t>
            </a:r>
            <a:endParaRPr lang="en-US" sz="2000" dirty="0" smtClean="0">
              <a:latin typeface="18thCentury" pitchFamily="2" charset="0"/>
            </a:endParaRPr>
          </a:p>
          <a:p>
            <a:r>
              <a:rPr lang="en-US" sz="2000" b="1" dirty="0">
                <a:latin typeface="18thCentury" pitchFamily="2" charset="0"/>
              </a:rPr>
              <a:t>EXCHANGE RATE </a:t>
            </a:r>
            <a:r>
              <a:rPr lang="en-US" sz="2000" b="1" dirty="0" smtClean="0">
                <a:latin typeface="18thCentury" pitchFamily="2" charset="0"/>
              </a:rPr>
              <a:t>HEDGING- </a:t>
            </a:r>
            <a:r>
              <a:rPr lang="en-US" sz="2000" dirty="0">
                <a:latin typeface="18thCentury" pitchFamily="2" charset="0"/>
              </a:rPr>
              <a:t>Exchange rate hedging is used to explain the various ways a company may adopt to avoid the various losses posed by the exchange when doing transactions with different </a:t>
            </a:r>
            <a:r>
              <a:rPr lang="en-US" sz="2000" dirty="0" smtClean="0">
                <a:latin typeface="18thCentury" pitchFamily="2" charset="0"/>
              </a:rPr>
              <a:t>currencies.</a:t>
            </a:r>
          </a:p>
          <a:p>
            <a:r>
              <a:rPr lang="en-US" sz="2000" dirty="0" smtClean="0">
                <a:latin typeface="18thCentury" pitchFamily="2" charset="0"/>
              </a:rPr>
              <a:t>They include;</a:t>
            </a:r>
          </a:p>
          <a:p>
            <a:pPr lvl="1"/>
            <a:r>
              <a:rPr lang="en-US" sz="2000" b="1" dirty="0">
                <a:latin typeface="18thCentury" pitchFamily="2" charset="0"/>
              </a:rPr>
              <a:t>Offsetting transactions </a:t>
            </a:r>
            <a:r>
              <a:rPr lang="en-US" sz="2000" b="1" dirty="0" smtClean="0">
                <a:latin typeface="18thCentury" pitchFamily="2" charset="0"/>
              </a:rPr>
              <a:t>- </a:t>
            </a:r>
            <a:r>
              <a:rPr lang="en-US" sz="2000" dirty="0">
                <a:latin typeface="18thCentury" pitchFamily="2" charset="0"/>
              </a:rPr>
              <a:t>A company may decide to export the same amount of goods to the country from which it had imported goods worth the same </a:t>
            </a:r>
            <a:r>
              <a:rPr lang="en-US" sz="2000" dirty="0" smtClean="0">
                <a:latin typeface="18thCentury" pitchFamily="2" charset="0"/>
              </a:rPr>
              <a:t>amount.</a:t>
            </a:r>
          </a:p>
          <a:p>
            <a:pPr lvl="1"/>
            <a:r>
              <a:rPr lang="en-US" sz="2000" b="1" dirty="0">
                <a:latin typeface="18thCentury" pitchFamily="2" charset="0"/>
              </a:rPr>
              <a:t>The Forward Market </a:t>
            </a:r>
            <a:r>
              <a:rPr lang="en-US" sz="2000" b="1" dirty="0" smtClean="0">
                <a:latin typeface="18thCentury" pitchFamily="2" charset="0"/>
              </a:rPr>
              <a:t>- </a:t>
            </a:r>
            <a:r>
              <a:rPr lang="en-US" sz="2000" dirty="0">
                <a:latin typeface="18thCentury" pitchFamily="2" charset="0"/>
              </a:rPr>
              <a:t>Companies can enter the forward currency market when seeking protection against the adverse fluctuations in currency rates. </a:t>
            </a:r>
          </a:p>
          <a:p>
            <a:pPr lvl="1"/>
            <a:endParaRPr lang="en-US" sz="2000" dirty="0">
              <a:latin typeface="18thCentury" pitchFamily="2" charset="0"/>
            </a:endParaRPr>
          </a:p>
          <a:p>
            <a:pPr lvl="1"/>
            <a:endParaRPr lang="en-US" sz="2000" dirty="0" smtClean="0">
              <a:latin typeface="18thCentury" pitchFamily="2" charset="0"/>
            </a:endParaRPr>
          </a:p>
        </p:txBody>
      </p:sp>
    </p:spTree>
    <p:extLst>
      <p:ext uri="{BB962C8B-B14F-4D97-AF65-F5344CB8AC3E}">
        <p14:creationId xmlns:p14="http://schemas.microsoft.com/office/powerpoint/2010/main" val="190506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EXCHANGE RATE HEDGING, CONT’</a:t>
            </a:r>
            <a:endParaRPr lang="en-US" b="1" dirty="0"/>
          </a:p>
        </p:txBody>
      </p:sp>
      <p:sp>
        <p:nvSpPr>
          <p:cNvPr id="3" name="Content Placeholder 2"/>
          <p:cNvSpPr>
            <a:spLocks noGrp="1"/>
          </p:cNvSpPr>
          <p:nvPr>
            <p:ph idx="1"/>
          </p:nvPr>
        </p:nvSpPr>
        <p:spPr>
          <a:xfrm>
            <a:off x="2589212" y="1545021"/>
            <a:ext cx="8915400" cy="4366201"/>
          </a:xfrm>
        </p:spPr>
        <p:txBody>
          <a:bodyPr>
            <a:noAutofit/>
          </a:bodyPr>
          <a:lstStyle/>
          <a:p>
            <a:r>
              <a:rPr lang="en-US" sz="2800" b="1" dirty="0">
                <a:latin typeface="18thCentury" pitchFamily="2" charset="0"/>
              </a:rPr>
              <a:t>The futures market </a:t>
            </a:r>
            <a:r>
              <a:rPr lang="en-US" sz="2800" b="1" dirty="0" smtClean="0">
                <a:latin typeface="18thCentury" pitchFamily="2" charset="0"/>
              </a:rPr>
              <a:t>- </a:t>
            </a:r>
            <a:r>
              <a:rPr lang="en-US" sz="2800" dirty="0">
                <a:latin typeface="18thCentury" pitchFamily="2" charset="0"/>
              </a:rPr>
              <a:t>The futures markets provide the companies with similar options as the forward markets but with a few differences. </a:t>
            </a:r>
            <a:endParaRPr lang="en-US" sz="2800" dirty="0" smtClean="0">
              <a:latin typeface="18thCentury" pitchFamily="2" charset="0"/>
            </a:endParaRPr>
          </a:p>
          <a:p>
            <a:r>
              <a:rPr lang="en-US" sz="2800" b="1" dirty="0">
                <a:latin typeface="18thCentury" pitchFamily="2" charset="0"/>
              </a:rPr>
              <a:t>Currency options </a:t>
            </a:r>
            <a:r>
              <a:rPr lang="en-US" sz="2800" b="1" dirty="0" smtClean="0">
                <a:latin typeface="18thCentury" pitchFamily="2" charset="0"/>
              </a:rPr>
              <a:t>- </a:t>
            </a:r>
            <a:r>
              <a:rPr lang="en-US" sz="2800" dirty="0">
                <a:latin typeface="18thCentury" pitchFamily="2" charset="0"/>
              </a:rPr>
              <a:t>The currency options are types of contracts that allow a company to buy or sell a particular currency at a given rate in a certain amount of time. </a:t>
            </a:r>
            <a:endParaRPr lang="en-US" sz="2800" dirty="0" smtClean="0">
              <a:latin typeface="18thCentury" pitchFamily="2" charset="0"/>
            </a:endParaRPr>
          </a:p>
          <a:p>
            <a:r>
              <a:rPr lang="en-US" sz="2800" b="1" dirty="0">
                <a:latin typeface="18thCentury" pitchFamily="2" charset="0"/>
              </a:rPr>
              <a:t>Currency swaps </a:t>
            </a:r>
            <a:r>
              <a:rPr lang="en-US" sz="2800" b="1" dirty="0" smtClean="0">
                <a:latin typeface="18thCentury" pitchFamily="2" charset="0"/>
              </a:rPr>
              <a:t>- </a:t>
            </a:r>
            <a:r>
              <a:rPr lang="en-US" sz="2800" dirty="0">
                <a:latin typeface="18thCentury" pitchFamily="2" charset="0"/>
              </a:rPr>
              <a:t>A currency swap is a situation where different companies in different countries expect to receive money from other companies in each’s respective country. The two companies can make arrangements to receive the payments in the preferred </a:t>
            </a:r>
            <a:r>
              <a:rPr lang="en-US" sz="2800" dirty="0" smtClean="0">
                <a:latin typeface="18thCentury" pitchFamily="2" charset="0"/>
              </a:rPr>
              <a:t>currency.</a:t>
            </a:r>
            <a:endParaRPr lang="en-US" sz="2800" dirty="0">
              <a:latin typeface="18thCentury" pitchFamily="2" charset="0"/>
            </a:endParaRPr>
          </a:p>
          <a:p>
            <a:endParaRPr lang="en-US" sz="2800" dirty="0">
              <a:latin typeface="18thCentury" pitchFamily="2" charset="0"/>
            </a:endParaRPr>
          </a:p>
          <a:p>
            <a:endParaRPr lang="en-US" sz="2800" dirty="0">
              <a:latin typeface="18thCentury" pitchFamily="2" charset="0"/>
            </a:endParaRPr>
          </a:p>
          <a:p>
            <a:endParaRPr lang="en-US" sz="2800" dirty="0">
              <a:latin typeface="18thCentury" pitchFamily="2" charset="0"/>
            </a:endParaRPr>
          </a:p>
        </p:txBody>
      </p:sp>
    </p:spTree>
    <p:extLst>
      <p:ext uri="{BB962C8B-B14F-4D97-AF65-F5344CB8AC3E}">
        <p14:creationId xmlns:p14="http://schemas.microsoft.com/office/powerpoint/2010/main" val="2153468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FOREIGN DIRECT INVESTMENT </a:t>
            </a:r>
            <a:endParaRPr lang="en-US" dirty="0"/>
          </a:p>
        </p:txBody>
      </p:sp>
      <p:sp>
        <p:nvSpPr>
          <p:cNvPr id="3" name="Content Placeholder 2"/>
          <p:cNvSpPr>
            <a:spLocks noGrp="1"/>
          </p:cNvSpPr>
          <p:nvPr>
            <p:ph idx="1"/>
          </p:nvPr>
        </p:nvSpPr>
        <p:spPr>
          <a:xfrm>
            <a:off x="2589212" y="1689100"/>
            <a:ext cx="8915400" cy="4222122"/>
          </a:xfrm>
        </p:spPr>
        <p:txBody>
          <a:bodyPr>
            <a:noAutofit/>
          </a:bodyPr>
          <a:lstStyle/>
          <a:p>
            <a:r>
              <a:rPr lang="en-US" sz="2800" dirty="0">
                <a:latin typeface="18thCentury" pitchFamily="2" charset="0"/>
              </a:rPr>
              <a:t>Foreign direct investment is a way through which multinational corporations create permanent foreign presence by investing in real assets, acquiring fixed assets, or buying other existing firms ad establishing subsidiaries in the foreign </a:t>
            </a:r>
            <a:r>
              <a:rPr lang="en-US" sz="2800" dirty="0" smtClean="0">
                <a:latin typeface="18thCentury" pitchFamily="2" charset="0"/>
              </a:rPr>
              <a:t>country. </a:t>
            </a:r>
          </a:p>
          <a:p>
            <a:pPr lvl="1"/>
            <a:r>
              <a:rPr lang="en-US" sz="2800" dirty="0" smtClean="0">
                <a:latin typeface="18thCentury" pitchFamily="2" charset="0"/>
              </a:rPr>
              <a:t> </a:t>
            </a:r>
            <a:r>
              <a:rPr lang="en-US" sz="2800" dirty="0">
                <a:latin typeface="18thCentury" pitchFamily="2" charset="0"/>
              </a:rPr>
              <a:t>Foreign direct investment also helps companies and corporations avoid government-imposed restrictions for foreign companies by establishing themselves as a company in that country. </a:t>
            </a:r>
            <a:endParaRPr lang="en-US" sz="2800" dirty="0" smtClean="0">
              <a:latin typeface="18thCentury" pitchFamily="2" charset="0"/>
            </a:endParaRPr>
          </a:p>
          <a:p>
            <a:pPr lvl="1"/>
            <a:r>
              <a:rPr lang="en-US" sz="2800" dirty="0">
                <a:latin typeface="18thCentury" pitchFamily="2" charset="0"/>
              </a:rPr>
              <a:t> A capital budgeting analysis is essential before a company chooses to make the foreign direct investment </a:t>
            </a:r>
            <a:r>
              <a:rPr lang="en-US" sz="2800" dirty="0" smtClean="0">
                <a:latin typeface="18thCentury" pitchFamily="2" charset="0"/>
              </a:rPr>
              <a:t>.</a:t>
            </a:r>
            <a:endParaRPr lang="en-US" sz="2800" dirty="0">
              <a:latin typeface="18thCentury" pitchFamily="2" charset="0"/>
            </a:endParaRPr>
          </a:p>
        </p:txBody>
      </p:sp>
    </p:spTree>
    <p:extLst>
      <p:ext uri="{BB962C8B-B14F-4D97-AF65-F5344CB8AC3E}">
        <p14:creationId xmlns:p14="http://schemas.microsoft.com/office/powerpoint/2010/main" val="7806526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MULTINATIONAL CAPITAL BUDGETING</a:t>
            </a:r>
            <a:endParaRPr lang="en-US" dirty="0"/>
          </a:p>
        </p:txBody>
      </p:sp>
      <p:sp>
        <p:nvSpPr>
          <p:cNvPr id="3" name="Content Placeholder 2"/>
          <p:cNvSpPr>
            <a:spLocks noGrp="1"/>
          </p:cNvSpPr>
          <p:nvPr>
            <p:ph idx="1"/>
          </p:nvPr>
        </p:nvSpPr>
        <p:spPr>
          <a:xfrm>
            <a:off x="2589212" y="1231900"/>
            <a:ext cx="8915400" cy="4679322"/>
          </a:xfrm>
        </p:spPr>
        <p:txBody>
          <a:bodyPr>
            <a:noAutofit/>
          </a:bodyPr>
          <a:lstStyle/>
          <a:p>
            <a:r>
              <a:rPr lang="en-US" sz="2400" dirty="0" smtClean="0">
                <a:latin typeface="18thCentury" pitchFamily="2" charset="0"/>
              </a:rPr>
              <a:t>Entails </a:t>
            </a:r>
            <a:r>
              <a:rPr lang="en-US" sz="2400" dirty="0">
                <a:latin typeface="18thCentury" pitchFamily="2" charset="0"/>
              </a:rPr>
              <a:t>identification of the investment, the various cash flows associated with the investment establishment of a rate of discount as well as solving the net present value(NPV). </a:t>
            </a:r>
            <a:endParaRPr lang="en-US" sz="2400" dirty="0" smtClean="0">
              <a:latin typeface="18thCentury" pitchFamily="2" charset="0"/>
            </a:endParaRPr>
          </a:p>
          <a:p>
            <a:r>
              <a:rPr lang="en-US" sz="2400" dirty="0" smtClean="0">
                <a:latin typeface="18thCentury" pitchFamily="2" charset="0"/>
              </a:rPr>
              <a:t>Factors to consider  include; </a:t>
            </a:r>
          </a:p>
          <a:p>
            <a:pPr lvl="1"/>
            <a:r>
              <a:rPr lang="en-US" sz="2400" dirty="0">
                <a:latin typeface="18thCentury" pitchFamily="2" charset="0"/>
              </a:rPr>
              <a:t>Intercompany Fund </a:t>
            </a:r>
            <a:r>
              <a:rPr lang="en-US" sz="2400" dirty="0" smtClean="0">
                <a:latin typeface="18thCentury" pitchFamily="2" charset="0"/>
              </a:rPr>
              <a:t>Flows </a:t>
            </a:r>
          </a:p>
          <a:p>
            <a:pPr lvl="1"/>
            <a:r>
              <a:rPr lang="en-US" sz="2400" dirty="0">
                <a:latin typeface="18thCentury" pitchFamily="2" charset="0"/>
              </a:rPr>
              <a:t>Inflation rates </a:t>
            </a:r>
          </a:p>
          <a:p>
            <a:pPr lvl="1"/>
            <a:r>
              <a:rPr lang="en-US" sz="2400" dirty="0">
                <a:latin typeface="18thCentury" pitchFamily="2" charset="0"/>
              </a:rPr>
              <a:t>Exchange rates </a:t>
            </a:r>
          </a:p>
          <a:p>
            <a:pPr lvl="1"/>
            <a:r>
              <a:rPr lang="en-US" sz="2400" dirty="0">
                <a:latin typeface="18thCentury" pitchFamily="2" charset="0"/>
              </a:rPr>
              <a:t>Tax differences </a:t>
            </a:r>
          </a:p>
          <a:p>
            <a:pPr lvl="1"/>
            <a:r>
              <a:rPr lang="en-US" sz="2400" dirty="0">
                <a:latin typeface="18thCentury" pitchFamily="2" charset="0"/>
              </a:rPr>
              <a:t>Cash flow differences  </a:t>
            </a:r>
          </a:p>
          <a:p>
            <a:pPr lvl="1"/>
            <a:r>
              <a:rPr lang="en-US" sz="2400" dirty="0">
                <a:latin typeface="18thCentury" pitchFamily="2" charset="0"/>
              </a:rPr>
              <a:t>Cost of capital </a:t>
            </a:r>
          </a:p>
          <a:p>
            <a:pPr lvl="1"/>
            <a:r>
              <a:rPr lang="en-US" sz="2400" dirty="0">
                <a:latin typeface="18thCentury" pitchFamily="2" charset="0"/>
              </a:rPr>
              <a:t>Final project Valuation </a:t>
            </a:r>
          </a:p>
          <a:p>
            <a:endParaRPr lang="en-US" sz="2400" dirty="0" smtClean="0">
              <a:latin typeface="18thCentury" pitchFamily="2" charset="0"/>
            </a:endParaRPr>
          </a:p>
          <a:p>
            <a:pPr lvl="1"/>
            <a:endParaRPr lang="en-US" sz="2400" dirty="0">
              <a:latin typeface="18thCentury" pitchFamily="2" charset="0"/>
            </a:endParaRPr>
          </a:p>
        </p:txBody>
      </p:sp>
    </p:spTree>
    <p:extLst>
      <p:ext uri="{BB962C8B-B14F-4D97-AF65-F5344CB8AC3E}">
        <p14:creationId xmlns:p14="http://schemas.microsoft.com/office/powerpoint/2010/main" val="344444728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51</TotalTime>
  <Words>3619</Words>
  <Application>Microsoft Office PowerPoint</Application>
  <PresentationFormat>Widescreen</PresentationFormat>
  <Paragraphs>174</Paragraphs>
  <Slides>13</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18thCentury</vt:lpstr>
      <vt:lpstr>Arial</vt:lpstr>
      <vt:lpstr>Calibri</vt:lpstr>
      <vt:lpstr>Century Gothic</vt:lpstr>
      <vt:lpstr>Wingdings 3</vt:lpstr>
      <vt:lpstr>Wisp</vt:lpstr>
      <vt:lpstr>Title page </vt:lpstr>
      <vt:lpstr>INTRODUCTION</vt:lpstr>
      <vt:lpstr>BUSINESS IN INDIA </vt:lpstr>
      <vt:lpstr>INVESTMENT ATTRACTIVENESS </vt:lpstr>
      <vt:lpstr>RISKS OF MULTINATIONALS </vt:lpstr>
      <vt:lpstr>EXCHANGE RATES </vt:lpstr>
      <vt:lpstr>EXCHANGE RATE HEDGING, CONT’</vt:lpstr>
      <vt:lpstr>FOREIGN DIRECT INVESTMENT </vt:lpstr>
      <vt:lpstr>MULTINATIONAL CAPITAL BUDGETING</vt:lpstr>
      <vt:lpstr>THE REPOSITIONING OF FUNDS </vt:lpstr>
      <vt:lpstr>  MULTINATIONAL TRANSFER PRICING   </vt:lpstr>
      <vt:lpstr>PRACTICING TRANSFER PRICING  </vt:lpstr>
      <vt:lpstr>SUMMARY AND CONCLUSION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page </dc:title>
  <dc:creator>ASUS</dc:creator>
  <cp:lastModifiedBy>ASUS</cp:lastModifiedBy>
  <cp:revision>14</cp:revision>
  <dcterms:created xsi:type="dcterms:W3CDTF">2021-03-20T13:07:16Z</dcterms:created>
  <dcterms:modified xsi:type="dcterms:W3CDTF">2021-03-20T13:59:15Z</dcterms:modified>
</cp:coreProperties>
</file>